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  <p:sldMasterId id="2147483678" r:id="rId6"/>
  </p:sldMasterIdLst>
  <p:notesMasterIdLst>
    <p:notesMasterId r:id="rId24"/>
  </p:notesMasterIdLst>
  <p:sldIdLst>
    <p:sldId id="256" r:id="rId7"/>
    <p:sldId id="283" r:id="rId8"/>
    <p:sldId id="262" r:id="rId9"/>
    <p:sldId id="284" r:id="rId10"/>
    <p:sldId id="285" r:id="rId11"/>
    <p:sldId id="266" r:id="rId12"/>
    <p:sldId id="267" r:id="rId13"/>
    <p:sldId id="286" r:id="rId14"/>
    <p:sldId id="287" r:id="rId15"/>
    <p:sldId id="270" r:id="rId16"/>
    <p:sldId id="271" r:id="rId17"/>
    <p:sldId id="272" r:id="rId18"/>
    <p:sldId id="277" r:id="rId19"/>
    <p:sldId id="288" r:id="rId20"/>
    <p:sldId id="278" r:id="rId21"/>
    <p:sldId id="279" r:id="rId22"/>
    <p:sldId id="282" r:id="rId23"/>
  </p:sldIdLst>
  <p:sldSz cx="9144000" cy="5143500" type="screen16x9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17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72" userDrawn="1">
          <p15:clr>
            <a:srgbClr val="A4A3A4"/>
          </p15:clr>
        </p15:guide>
        <p15:guide id="4" orient="horz" pos="155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брамова Аксинья Юрьевна" initials="ААЮ" lastIdx="1" clrIdx="0">
    <p:extLst>
      <p:ext uri="{19B8F6BF-5375-455C-9EA6-DF929625EA0E}">
        <p15:presenceInfo xmlns:p15="http://schemas.microsoft.com/office/powerpoint/2012/main" userId="S-1-5-21-1715567821-789336058-682003330-522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EDEDED"/>
              </a:solidFill>
              <a:prstDash val="solid"/>
              <a:round/>
            </a:ln>
          </a:left>
          <a:right>
            <a:ln w="12700" cap="flat">
              <a:solidFill>
                <a:srgbClr val="EDEDED"/>
              </a:solidFill>
              <a:prstDash val="solid"/>
              <a:round/>
            </a:ln>
          </a:right>
          <a:top>
            <a:ln w="12700" cap="flat">
              <a:solidFill>
                <a:srgbClr val="EDEDED"/>
              </a:solidFill>
              <a:prstDash val="solid"/>
              <a:round/>
            </a:ln>
          </a:top>
          <a:bottom>
            <a:ln w="12700" cap="flat">
              <a:solidFill>
                <a:srgbClr val="EDEDED"/>
              </a:solidFill>
              <a:prstDash val="solid"/>
              <a:round/>
            </a:ln>
          </a:bottom>
          <a:insideH>
            <a:ln w="12700" cap="flat">
              <a:solidFill>
                <a:srgbClr val="EDEDED"/>
              </a:solidFill>
              <a:prstDash val="solid"/>
              <a:round/>
            </a:ln>
          </a:insideH>
          <a:insideV>
            <a:ln w="12700" cap="flat">
              <a:solidFill>
                <a:srgbClr val="EDEDED"/>
              </a:solidFill>
              <a:prstDash val="solid"/>
              <a:round/>
            </a:ln>
          </a:insideV>
        </a:tcBdr>
        <a:fill>
          <a:solidFill>
            <a:srgbClr val="CACAD5"/>
          </a:solidFill>
        </a:fill>
      </a:tcStyle>
    </a:wholeTbl>
    <a:band2H>
      <a:tcTxStyle/>
      <a:tcStyle>
        <a:tcBdr/>
        <a:fill>
          <a:solidFill>
            <a:srgbClr val="E6E6EB"/>
          </a:solidFill>
        </a:fill>
      </a:tcStyle>
    </a:band2H>
    <a:firstCol>
      <a:tcTxStyle b="on" i="off">
        <a:fontRef idx="major">
          <a:srgbClr val="EDEDED"/>
        </a:fontRef>
        <a:srgbClr val="EDEDED"/>
      </a:tcTxStyle>
      <a:tcStyle>
        <a:tcBdr>
          <a:left>
            <a:ln w="12700" cap="flat">
              <a:solidFill>
                <a:srgbClr val="EDEDED"/>
              </a:solidFill>
              <a:prstDash val="solid"/>
              <a:round/>
            </a:ln>
          </a:left>
          <a:right>
            <a:ln w="12700" cap="flat">
              <a:solidFill>
                <a:srgbClr val="EDEDED"/>
              </a:solidFill>
              <a:prstDash val="solid"/>
              <a:round/>
            </a:ln>
          </a:right>
          <a:top>
            <a:ln w="12700" cap="flat">
              <a:solidFill>
                <a:srgbClr val="EDEDED"/>
              </a:solidFill>
              <a:prstDash val="solid"/>
              <a:round/>
            </a:ln>
          </a:top>
          <a:bottom>
            <a:ln w="12700" cap="flat">
              <a:solidFill>
                <a:srgbClr val="EDEDED"/>
              </a:solidFill>
              <a:prstDash val="solid"/>
              <a:round/>
            </a:ln>
          </a:bottom>
          <a:insideH>
            <a:ln w="12700" cap="flat">
              <a:solidFill>
                <a:srgbClr val="EDEDED"/>
              </a:solidFill>
              <a:prstDash val="solid"/>
              <a:round/>
            </a:ln>
          </a:insideH>
          <a:insideV>
            <a:ln w="12700" cap="flat">
              <a:solidFill>
                <a:srgbClr val="EDEDED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EDEDED"/>
        </a:fontRef>
        <a:srgbClr val="EDEDED"/>
      </a:tcTxStyle>
      <a:tcStyle>
        <a:tcBdr>
          <a:left>
            <a:ln w="12700" cap="flat">
              <a:solidFill>
                <a:srgbClr val="EDEDED"/>
              </a:solidFill>
              <a:prstDash val="solid"/>
              <a:round/>
            </a:ln>
          </a:left>
          <a:right>
            <a:ln w="12700" cap="flat">
              <a:solidFill>
                <a:srgbClr val="EDEDED"/>
              </a:solidFill>
              <a:prstDash val="solid"/>
              <a:round/>
            </a:ln>
          </a:right>
          <a:top>
            <a:ln w="38100" cap="flat">
              <a:solidFill>
                <a:srgbClr val="EDEDED"/>
              </a:solidFill>
              <a:prstDash val="solid"/>
              <a:round/>
            </a:ln>
          </a:top>
          <a:bottom>
            <a:ln w="12700" cap="flat">
              <a:solidFill>
                <a:srgbClr val="EDEDED"/>
              </a:solidFill>
              <a:prstDash val="solid"/>
              <a:round/>
            </a:ln>
          </a:bottom>
          <a:insideH>
            <a:ln w="12700" cap="flat">
              <a:solidFill>
                <a:srgbClr val="EDEDED"/>
              </a:solidFill>
              <a:prstDash val="solid"/>
              <a:round/>
            </a:ln>
          </a:insideH>
          <a:insideV>
            <a:ln w="12700" cap="flat">
              <a:solidFill>
                <a:srgbClr val="EDEDED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EDEDED"/>
        </a:fontRef>
        <a:srgbClr val="EDEDED"/>
      </a:tcTxStyle>
      <a:tcStyle>
        <a:tcBdr>
          <a:left>
            <a:ln w="12700" cap="flat">
              <a:solidFill>
                <a:srgbClr val="EDEDED"/>
              </a:solidFill>
              <a:prstDash val="solid"/>
              <a:round/>
            </a:ln>
          </a:left>
          <a:right>
            <a:ln w="12700" cap="flat">
              <a:solidFill>
                <a:srgbClr val="EDEDED"/>
              </a:solidFill>
              <a:prstDash val="solid"/>
              <a:round/>
            </a:ln>
          </a:right>
          <a:top>
            <a:ln w="12700" cap="flat">
              <a:solidFill>
                <a:srgbClr val="EDEDED"/>
              </a:solidFill>
              <a:prstDash val="solid"/>
              <a:round/>
            </a:ln>
          </a:top>
          <a:bottom>
            <a:ln w="38100" cap="flat">
              <a:solidFill>
                <a:srgbClr val="EDEDED"/>
              </a:solidFill>
              <a:prstDash val="solid"/>
              <a:round/>
            </a:ln>
          </a:bottom>
          <a:insideH>
            <a:ln w="12700" cap="flat">
              <a:solidFill>
                <a:srgbClr val="EDEDED"/>
              </a:solidFill>
              <a:prstDash val="solid"/>
              <a:round/>
            </a:ln>
          </a:insideH>
          <a:insideV>
            <a:ln w="12700" cap="flat">
              <a:solidFill>
                <a:srgbClr val="EDEDED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EDEDED"/>
              </a:solidFill>
              <a:prstDash val="solid"/>
              <a:round/>
            </a:ln>
          </a:left>
          <a:right>
            <a:ln w="12700" cap="flat">
              <a:solidFill>
                <a:srgbClr val="EDEDED"/>
              </a:solidFill>
              <a:prstDash val="solid"/>
              <a:round/>
            </a:ln>
          </a:right>
          <a:top>
            <a:ln w="12700" cap="flat">
              <a:solidFill>
                <a:srgbClr val="EDEDED"/>
              </a:solidFill>
              <a:prstDash val="solid"/>
              <a:round/>
            </a:ln>
          </a:top>
          <a:bottom>
            <a:ln w="12700" cap="flat">
              <a:solidFill>
                <a:srgbClr val="EDEDED"/>
              </a:solidFill>
              <a:prstDash val="solid"/>
              <a:round/>
            </a:ln>
          </a:bottom>
          <a:insideH>
            <a:ln w="12700" cap="flat">
              <a:solidFill>
                <a:srgbClr val="EDEDED"/>
              </a:solidFill>
              <a:prstDash val="solid"/>
              <a:round/>
            </a:ln>
          </a:insideH>
          <a:insideV>
            <a:ln w="12700" cap="flat">
              <a:solidFill>
                <a:srgbClr val="EDEDED"/>
              </a:solidFill>
              <a:prstDash val="solid"/>
              <a:round/>
            </a:ln>
          </a:insideV>
        </a:tcBdr>
        <a:fill>
          <a:solidFill>
            <a:srgbClr val="CAE1CF"/>
          </a:solidFill>
        </a:fill>
      </a:tcStyle>
    </a:wholeTbl>
    <a:band2H>
      <a:tcTxStyle/>
      <a:tcStyle>
        <a:tcBdr/>
        <a:fill>
          <a:solidFill>
            <a:srgbClr val="E6F1E8"/>
          </a:solidFill>
        </a:fill>
      </a:tcStyle>
    </a:band2H>
    <a:firstCol>
      <a:tcTxStyle b="on" i="off">
        <a:fontRef idx="major">
          <a:srgbClr val="EDEDED"/>
        </a:fontRef>
        <a:srgbClr val="EDEDED"/>
      </a:tcTxStyle>
      <a:tcStyle>
        <a:tcBdr>
          <a:left>
            <a:ln w="12700" cap="flat">
              <a:solidFill>
                <a:srgbClr val="EDEDED"/>
              </a:solidFill>
              <a:prstDash val="solid"/>
              <a:round/>
            </a:ln>
          </a:left>
          <a:right>
            <a:ln w="12700" cap="flat">
              <a:solidFill>
                <a:srgbClr val="EDEDED"/>
              </a:solidFill>
              <a:prstDash val="solid"/>
              <a:round/>
            </a:ln>
          </a:right>
          <a:top>
            <a:ln w="12700" cap="flat">
              <a:solidFill>
                <a:srgbClr val="EDEDED"/>
              </a:solidFill>
              <a:prstDash val="solid"/>
              <a:round/>
            </a:ln>
          </a:top>
          <a:bottom>
            <a:ln w="12700" cap="flat">
              <a:solidFill>
                <a:srgbClr val="EDEDED"/>
              </a:solidFill>
              <a:prstDash val="solid"/>
              <a:round/>
            </a:ln>
          </a:bottom>
          <a:insideH>
            <a:ln w="12700" cap="flat">
              <a:solidFill>
                <a:srgbClr val="EDEDED"/>
              </a:solidFill>
              <a:prstDash val="solid"/>
              <a:round/>
            </a:ln>
          </a:insideH>
          <a:insideV>
            <a:ln w="12700" cap="flat">
              <a:solidFill>
                <a:srgbClr val="EDEDED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EDEDED"/>
        </a:fontRef>
        <a:srgbClr val="EDEDED"/>
      </a:tcTxStyle>
      <a:tcStyle>
        <a:tcBdr>
          <a:left>
            <a:ln w="12700" cap="flat">
              <a:solidFill>
                <a:srgbClr val="EDEDED"/>
              </a:solidFill>
              <a:prstDash val="solid"/>
              <a:round/>
            </a:ln>
          </a:left>
          <a:right>
            <a:ln w="12700" cap="flat">
              <a:solidFill>
                <a:srgbClr val="EDEDED"/>
              </a:solidFill>
              <a:prstDash val="solid"/>
              <a:round/>
            </a:ln>
          </a:right>
          <a:top>
            <a:ln w="38100" cap="flat">
              <a:solidFill>
                <a:srgbClr val="EDEDED"/>
              </a:solidFill>
              <a:prstDash val="solid"/>
              <a:round/>
            </a:ln>
          </a:top>
          <a:bottom>
            <a:ln w="12700" cap="flat">
              <a:solidFill>
                <a:srgbClr val="EDEDED"/>
              </a:solidFill>
              <a:prstDash val="solid"/>
              <a:round/>
            </a:ln>
          </a:bottom>
          <a:insideH>
            <a:ln w="12700" cap="flat">
              <a:solidFill>
                <a:srgbClr val="EDEDED"/>
              </a:solidFill>
              <a:prstDash val="solid"/>
              <a:round/>
            </a:ln>
          </a:insideH>
          <a:insideV>
            <a:ln w="12700" cap="flat">
              <a:solidFill>
                <a:srgbClr val="EDEDED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EDEDED"/>
        </a:fontRef>
        <a:srgbClr val="EDEDED"/>
      </a:tcTxStyle>
      <a:tcStyle>
        <a:tcBdr>
          <a:left>
            <a:ln w="12700" cap="flat">
              <a:solidFill>
                <a:srgbClr val="EDEDED"/>
              </a:solidFill>
              <a:prstDash val="solid"/>
              <a:round/>
            </a:ln>
          </a:left>
          <a:right>
            <a:ln w="12700" cap="flat">
              <a:solidFill>
                <a:srgbClr val="EDEDED"/>
              </a:solidFill>
              <a:prstDash val="solid"/>
              <a:round/>
            </a:ln>
          </a:right>
          <a:top>
            <a:ln w="12700" cap="flat">
              <a:solidFill>
                <a:srgbClr val="EDEDED"/>
              </a:solidFill>
              <a:prstDash val="solid"/>
              <a:round/>
            </a:ln>
          </a:top>
          <a:bottom>
            <a:ln w="38100" cap="flat">
              <a:solidFill>
                <a:srgbClr val="EDEDED"/>
              </a:solidFill>
              <a:prstDash val="solid"/>
              <a:round/>
            </a:ln>
          </a:bottom>
          <a:insideH>
            <a:ln w="12700" cap="flat">
              <a:solidFill>
                <a:srgbClr val="EDEDED"/>
              </a:solidFill>
              <a:prstDash val="solid"/>
              <a:round/>
            </a:ln>
          </a:insideH>
          <a:insideV>
            <a:ln w="12700" cap="flat">
              <a:solidFill>
                <a:srgbClr val="EDEDED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EDEDED"/>
              </a:solidFill>
              <a:prstDash val="solid"/>
              <a:round/>
            </a:ln>
          </a:left>
          <a:right>
            <a:ln w="12700" cap="flat">
              <a:solidFill>
                <a:srgbClr val="EDEDED"/>
              </a:solidFill>
              <a:prstDash val="solid"/>
              <a:round/>
            </a:ln>
          </a:right>
          <a:top>
            <a:ln w="12700" cap="flat">
              <a:solidFill>
                <a:srgbClr val="EDEDED"/>
              </a:solidFill>
              <a:prstDash val="solid"/>
              <a:round/>
            </a:ln>
          </a:top>
          <a:bottom>
            <a:ln w="12700" cap="flat">
              <a:solidFill>
                <a:srgbClr val="EDEDED"/>
              </a:solidFill>
              <a:prstDash val="solid"/>
              <a:round/>
            </a:ln>
          </a:bottom>
          <a:insideH>
            <a:ln w="12700" cap="flat">
              <a:solidFill>
                <a:srgbClr val="EDEDED"/>
              </a:solidFill>
              <a:prstDash val="solid"/>
              <a:round/>
            </a:ln>
          </a:insideH>
          <a:insideV>
            <a:ln w="12700" cap="flat">
              <a:solidFill>
                <a:srgbClr val="EDEDED"/>
              </a:solidFill>
              <a:prstDash val="solid"/>
              <a:round/>
            </a:ln>
          </a:insideV>
        </a:tcBdr>
        <a:fill>
          <a:solidFill>
            <a:srgbClr val="FCEFCA"/>
          </a:solidFill>
        </a:fill>
      </a:tcStyle>
    </a:wholeTbl>
    <a:band2H>
      <a:tcTxStyle/>
      <a:tcStyle>
        <a:tcBdr/>
        <a:fill>
          <a:solidFill>
            <a:srgbClr val="FDF7E7"/>
          </a:solidFill>
        </a:fill>
      </a:tcStyle>
    </a:band2H>
    <a:firstCol>
      <a:tcTxStyle b="on" i="off">
        <a:fontRef idx="major">
          <a:srgbClr val="EDEDED"/>
        </a:fontRef>
        <a:srgbClr val="EDEDED"/>
      </a:tcTxStyle>
      <a:tcStyle>
        <a:tcBdr>
          <a:left>
            <a:ln w="12700" cap="flat">
              <a:solidFill>
                <a:srgbClr val="EDEDED"/>
              </a:solidFill>
              <a:prstDash val="solid"/>
              <a:round/>
            </a:ln>
          </a:left>
          <a:right>
            <a:ln w="12700" cap="flat">
              <a:solidFill>
                <a:srgbClr val="EDEDED"/>
              </a:solidFill>
              <a:prstDash val="solid"/>
              <a:round/>
            </a:ln>
          </a:right>
          <a:top>
            <a:ln w="12700" cap="flat">
              <a:solidFill>
                <a:srgbClr val="EDEDED"/>
              </a:solidFill>
              <a:prstDash val="solid"/>
              <a:round/>
            </a:ln>
          </a:top>
          <a:bottom>
            <a:ln w="12700" cap="flat">
              <a:solidFill>
                <a:srgbClr val="EDEDED"/>
              </a:solidFill>
              <a:prstDash val="solid"/>
              <a:round/>
            </a:ln>
          </a:bottom>
          <a:insideH>
            <a:ln w="12700" cap="flat">
              <a:solidFill>
                <a:srgbClr val="EDEDED"/>
              </a:solidFill>
              <a:prstDash val="solid"/>
              <a:round/>
            </a:ln>
          </a:insideH>
          <a:insideV>
            <a:ln w="12700" cap="flat">
              <a:solidFill>
                <a:srgbClr val="EDEDED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EDEDED"/>
        </a:fontRef>
        <a:srgbClr val="EDEDED"/>
      </a:tcTxStyle>
      <a:tcStyle>
        <a:tcBdr>
          <a:left>
            <a:ln w="12700" cap="flat">
              <a:solidFill>
                <a:srgbClr val="EDEDED"/>
              </a:solidFill>
              <a:prstDash val="solid"/>
              <a:round/>
            </a:ln>
          </a:left>
          <a:right>
            <a:ln w="12700" cap="flat">
              <a:solidFill>
                <a:srgbClr val="EDEDED"/>
              </a:solidFill>
              <a:prstDash val="solid"/>
              <a:round/>
            </a:ln>
          </a:right>
          <a:top>
            <a:ln w="38100" cap="flat">
              <a:solidFill>
                <a:srgbClr val="EDEDED"/>
              </a:solidFill>
              <a:prstDash val="solid"/>
              <a:round/>
            </a:ln>
          </a:top>
          <a:bottom>
            <a:ln w="12700" cap="flat">
              <a:solidFill>
                <a:srgbClr val="EDEDED"/>
              </a:solidFill>
              <a:prstDash val="solid"/>
              <a:round/>
            </a:ln>
          </a:bottom>
          <a:insideH>
            <a:ln w="12700" cap="flat">
              <a:solidFill>
                <a:srgbClr val="EDEDED"/>
              </a:solidFill>
              <a:prstDash val="solid"/>
              <a:round/>
            </a:ln>
          </a:insideH>
          <a:insideV>
            <a:ln w="12700" cap="flat">
              <a:solidFill>
                <a:srgbClr val="EDEDED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EDEDED"/>
        </a:fontRef>
        <a:srgbClr val="EDEDED"/>
      </a:tcTxStyle>
      <a:tcStyle>
        <a:tcBdr>
          <a:left>
            <a:ln w="12700" cap="flat">
              <a:solidFill>
                <a:srgbClr val="EDEDED"/>
              </a:solidFill>
              <a:prstDash val="solid"/>
              <a:round/>
            </a:ln>
          </a:left>
          <a:right>
            <a:ln w="12700" cap="flat">
              <a:solidFill>
                <a:srgbClr val="EDEDED"/>
              </a:solidFill>
              <a:prstDash val="solid"/>
              <a:round/>
            </a:ln>
          </a:right>
          <a:top>
            <a:ln w="12700" cap="flat">
              <a:solidFill>
                <a:srgbClr val="EDEDED"/>
              </a:solidFill>
              <a:prstDash val="solid"/>
              <a:round/>
            </a:ln>
          </a:top>
          <a:bottom>
            <a:ln w="38100" cap="flat">
              <a:solidFill>
                <a:srgbClr val="EDEDED"/>
              </a:solidFill>
              <a:prstDash val="solid"/>
              <a:round/>
            </a:ln>
          </a:bottom>
          <a:insideH>
            <a:ln w="12700" cap="flat">
              <a:solidFill>
                <a:srgbClr val="EDEDED"/>
              </a:solidFill>
              <a:prstDash val="solid"/>
              <a:round/>
            </a:ln>
          </a:insideH>
          <a:insideV>
            <a:ln w="12700" cap="flat">
              <a:solidFill>
                <a:srgbClr val="EDEDED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EDEDED"/>
          </a:solidFill>
        </a:fill>
      </a:tcStyle>
    </a:band2H>
    <a:firstCol>
      <a:tcTxStyle b="on" i="off">
        <a:fontRef idx="major">
          <a:srgbClr val="EDEDED"/>
        </a:fontRef>
        <a:srgbClr val="EDEDE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DEDED"/>
          </a:solidFill>
        </a:fill>
      </a:tcStyle>
    </a:lastRow>
    <a:firstRow>
      <a:tcTxStyle b="on" i="off">
        <a:fontRef idx="major">
          <a:srgbClr val="EDEDED"/>
        </a:fontRef>
        <a:srgbClr val="EDEDE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EDEDED"/>
              </a:solidFill>
              <a:prstDash val="solid"/>
              <a:round/>
            </a:ln>
          </a:left>
          <a:right>
            <a:ln w="12700" cap="flat">
              <a:solidFill>
                <a:srgbClr val="EDEDED"/>
              </a:solidFill>
              <a:prstDash val="solid"/>
              <a:round/>
            </a:ln>
          </a:right>
          <a:top>
            <a:ln w="12700" cap="flat">
              <a:solidFill>
                <a:srgbClr val="EDEDED"/>
              </a:solidFill>
              <a:prstDash val="solid"/>
              <a:round/>
            </a:ln>
          </a:top>
          <a:bottom>
            <a:ln w="12700" cap="flat">
              <a:solidFill>
                <a:srgbClr val="EDEDED"/>
              </a:solidFill>
              <a:prstDash val="solid"/>
              <a:round/>
            </a:ln>
          </a:bottom>
          <a:insideH>
            <a:ln w="12700" cap="flat">
              <a:solidFill>
                <a:srgbClr val="EDEDED"/>
              </a:solidFill>
              <a:prstDash val="solid"/>
              <a:round/>
            </a:ln>
          </a:insideH>
          <a:insideV>
            <a:ln w="12700" cap="flat">
              <a:solidFill>
                <a:srgbClr val="EDEDED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EDEDED"/>
        </a:fontRef>
        <a:srgbClr val="EDEDED"/>
      </a:tcTxStyle>
      <a:tcStyle>
        <a:tcBdr>
          <a:left>
            <a:ln w="12700" cap="flat">
              <a:solidFill>
                <a:srgbClr val="EDEDED"/>
              </a:solidFill>
              <a:prstDash val="solid"/>
              <a:round/>
            </a:ln>
          </a:left>
          <a:right>
            <a:ln w="12700" cap="flat">
              <a:solidFill>
                <a:srgbClr val="EDEDED"/>
              </a:solidFill>
              <a:prstDash val="solid"/>
              <a:round/>
            </a:ln>
          </a:right>
          <a:top>
            <a:ln w="12700" cap="flat">
              <a:solidFill>
                <a:srgbClr val="EDEDED"/>
              </a:solidFill>
              <a:prstDash val="solid"/>
              <a:round/>
            </a:ln>
          </a:top>
          <a:bottom>
            <a:ln w="12700" cap="flat">
              <a:solidFill>
                <a:srgbClr val="EDEDED"/>
              </a:solidFill>
              <a:prstDash val="solid"/>
              <a:round/>
            </a:ln>
          </a:bottom>
          <a:insideH>
            <a:ln w="12700" cap="flat">
              <a:solidFill>
                <a:srgbClr val="EDEDED"/>
              </a:solidFill>
              <a:prstDash val="solid"/>
              <a:round/>
            </a:ln>
          </a:insideH>
          <a:insideV>
            <a:ln w="12700" cap="flat">
              <a:solidFill>
                <a:srgbClr val="EDEDED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EDEDED"/>
        </a:fontRef>
        <a:srgbClr val="EDEDED"/>
      </a:tcTxStyle>
      <a:tcStyle>
        <a:tcBdr>
          <a:left>
            <a:ln w="12700" cap="flat">
              <a:solidFill>
                <a:srgbClr val="EDEDED"/>
              </a:solidFill>
              <a:prstDash val="solid"/>
              <a:round/>
            </a:ln>
          </a:left>
          <a:right>
            <a:ln w="12700" cap="flat">
              <a:solidFill>
                <a:srgbClr val="EDEDED"/>
              </a:solidFill>
              <a:prstDash val="solid"/>
              <a:round/>
            </a:ln>
          </a:right>
          <a:top>
            <a:ln w="38100" cap="flat">
              <a:solidFill>
                <a:srgbClr val="EDEDED"/>
              </a:solidFill>
              <a:prstDash val="solid"/>
              <a:round/>
            </a:ln>
          </a:top>
          <a:bottom>
            <a:ln w="12700" cap="flat">
              <a:solidFill>
                <a:srgbClr val="EDEDED"/>
              </a:solidFill>
              <a:prstDash val="solid"/>
              <a:round/>
            </a:ln>
          </a:bottom>
          <a:insideH>
            <a:ln w="12700" cap="flat">
              <a:solidFill>
                <a:srgbClr val="EDEDED"/>
              </a:solidFill>
              <a:prstDash val="solid"/>
              <a:round/>
            </a:ln>
          </a:insideH>
          <a:insideV>
            <a:ln w="12700" cap="flat">
              <a:solidFill>
                <a:srgbClr val="EDEDED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EDEDED"/>
        </a:fontRef>
        <a:srgbClr val="EDEDED"/>
      </a:tcTxStyle>
      <a:tcStyle>
        <a:tcBdr>
          <a:left>
            <a:ln w="12700" cap="flat">
              <a:solidFill>
                <a:srgbClr val="EDEDED"/>
              </a:solidFill>
              <a:prstDash val="solid"/>
              <a:round/>
            </a:ln>
          </a:left>
          <a:right>
            <a:ln w="12700" cap="flat">
              <a:solidFill>
                <a:srgbClr val="EDEDED"/>
              </a:solidFill>
              <a:prstDash val="solid"/>
              <a:round/>
            </a:ln>
          </a:right>
          <a:top>
            <a:ln w="12700" cap="flat">
              <a:solidFill>
                <a:srgbClr val="EDEDED"/>
              </a:solidFill>
              <a:prstDash val="solid"/>
              <a:round/>
            </a:ln>
          </a:top>
          <a:bottom>
            <a:ln w="38100" cap="flat">
              <a:solidFill>
                <a:srgbClr val="EDEDED"/>
              </a:solidFill>
              <a:prstDash val="solid"/>
              <a:round/>
            </a:ln>
          </a:bottom>
          <a:insideH>
            <a:ln w="12700" cap="flat">
              <a:solidFill>
                <a:srgbClr val="EDEDED"/>
              </a:solidFill>
              <a:prstDash val="solid"/>
              <a:round/>
            </a:ln>
          </a:insideH>
          <a:insideV>
            <a:ln w="12700" cap="flat">
              <a:solidFill>
                <a:srgbClr val="EDEDED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5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102" y="102"/>
      </p:cViewPr>
      <p:guideLst>
        <p:guide orient="horz" pos="3117"/>
        <p:guide pos="2880"/>
        <p:guide pos="272"/>
        <p:guide orient="horz" pos="15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294" name="Shape 294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532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3" y="0"/>
            <a:ext cx="9144001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Рисунок 4" descr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4063319"/>
            <a:ext cx="2952333" cy="603469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251300" y="4478449"/>
            <a:ext cx="301904" cy="28882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Пустой 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3" descr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07" y="0"/>
            <a:ext cx="9154808" cy="514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Рисунок 4" descr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3" y="4735162"/>
            <a:ext cx="950520" cy="273758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50825" y="303497"/>
            <a:ext cx="8731654" cy="540062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Пустой 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3" descr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229"/>
          <a:stretch>
            <a:fillRect/>
          </a:stretch>
        </p:blipFill>
        <p:spPr>
          <a:xfrm>
            <a:off x="-2481341" y="0"/>
            <a:ext cx="11625341" cy="515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Рисунок 4" descr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3" y="4735162"/>
            <a:ext cx="950520" cy="273758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50825" y="303497"/>
            <a:ext cx="8731654" cy="540062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1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ер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Прямоугольник 1"/>
          <p:cNvSpPr/>
          <p:nvPr/>
        </p:nvSpPr>
        <p:spPr>
          <a:xfrm>
            <a:off x="9" y="-1"/>
            <a:ext cx="106919998" cy="756000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6798" tIns="46798" rIns="46798" bIns="46798"/>
          <a:lstStyle/>
          <a:p>
            <a:pPr>
              <a:defRPr>
                <a:solidFill>
                  <a:srgbClr val="F2F2F2"/>
                </a:solidFill>
              </a:defRPr>
            </a:pPr>
            <a:endParaRPr/>
          </a:p>
        </p:txBody>
      </p:sp>
      <p:pic>
        <p:nvPicPr>
          <p:cNvPr id="126" name="Рисунок 5" descr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3" y="4735162"/>
            <a:ext cx="950520" cy="273758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50825" y="303497"/>
            <a:ext cx="8731654" cy="540062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2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Пустой 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4" descr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3" y="4735162"/>
            <a:ext cx="950520" cy="273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Picture 7" descr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52736" y="1203598"/>
            <a:ext cx="5760645" cy="3382308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67543" y="339502"/>
            <a:ext cx="7992889" cy="64485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 b="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3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аттер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0" y="4229853"/>
            <a:ext cx="4564358" cy="691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Рисунок 1" descr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Рисунок 6" descr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3" y="4735162"/>
            <a:ext cx="950520" cy="273758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387" y="303497"/>
            <a:ext cx="8731655" cy="540062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Изображение на вылет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icture Placeholder 2"/>
          <p:cNvSpPr>
            <a:spLocks noGrp="1"/>
          </p:cNvSpPr>
          <p:nvPr>
            <p:ph type="pic" idx="13"/>
          </p:nvPr>
        </p:nvSpPr>
        <p:spPr>
          <a:xfrm>
            <a:off x="0" y="1"/>
            <a:ext cx="4572169" cy="51434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932040" y="303497"/>
            <a:ext cx="3979863" cy="54006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58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932040" y="980572"/>
            <a:ext cx="3974828" cy="353547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159" name="Рисунок 6" descr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3" y="4735162"/>
            <a:ext cx="950520" cy="273758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Изображение на вы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icture Placeholder 2"/>
          <p:cNvSpPr>
            <a:spLocks noGrp="1"/>
          </p:cNvSpPr>
          <p:nvPr>
            <p:ph type="pic" idx="13"/>
          </p:nvPr>
        </p:nvSpPr>
        <p:spPr>
          <a:xfrm>
            <a:off x="-36513" y="1"/>
            <a:ext cx="9217026" cy="51434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68" name="Рисунок 4" descr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3" y="4735162"/>
            <a:ext cx="950520" cy="273758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76256" y="2571750"/>
            <a:ext cx="2277312" cy="25717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72000" y="2571750"/>
            <a:ext cx="2304258" cy="25717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8" name="Picture Placeholder 2"/>
          <p:cNvSpPr>
            <a:spLocks noGrp="1"/>
          </p:cNvSpPr>
          <p:nvPr>
            <p:ph type="pic" sz="half" idx="15"/>
          </p:nvPr>
        </p:nvSpPr>
        <p:spPr>
          <a:xfrm>
            <a:off x="4572000" y="1"/>
            <a:ext cx="4572169" cy="2571751"/>
          </a:xfrm>
          <a:prstGeom prst="rect">
            <a:avLst/>
          </a:prstGeom>
          <a:effectLst>
            <a:outerShdw blurRad="127000" dist="76200" dir="5400000" rotWithShape="0">
              <a:srgbClr val="000000">
                <a:alpha val="20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2833" y="303497"/>
            <a:ext cx="3979866" cy="54006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80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232833" y="980572"/>
            <a:ext cx="3974833" cy="353547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181" name="Рисунок 10" descr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3" y="4735162"/>
            <a:ext cx="950520" cy="27375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3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76256" y="3166154"/>
            <a:ext cx="1984184" cy="113378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2833" y="303497"/>
            <a:ext cx="3623672" cy="54006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91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232833" y="1347612"/>
            <a:ext cx="3619090" cy="353547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44008" y="660061"/>
            <a:ext cx="1984176" cy="1116101"/>
          </a:xfrm>
          <a:prstGeom prst="rect">
            <a:avLst/>
          </a:prstGeom>
          <a:effectLst>
            <a:outerShdw blurRad="127000" dist="76200" dir="5400000" rotWithShape="0">
              <a:srgbClr val="000000">
                <a:alpha val="20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44009" y="2759448"/>
            <a:ext cx="1984184" cy="113379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951956" y="1026456"/>
            <a:ext cx="1984184" cy="113379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95" name="Рисунок 13" descr="Рисунок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3" y="4735162"/>
            <a:ext cx="950520" cy="273758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Изображение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icture Placeholder 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1" cy="25717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204" name="Рисунок 6" descr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3" y="4735162"/>
            <a:ext cx="950520" cy="273758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4" descr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939902"/>
            <a:ext cx="3556137" cy="72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Рисунок 3" descr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77" y="3941028"/>
            <a:ext cx="3545102" cy="724632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251300" y="4478449"/>
            <a:ext cx="301904" cy="28882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icture Placeholder 2"/>
          <p:cNvSpPr>
            <a:spLocks noGrp="1"/>
          </p:cNvSpPr>
          <p:nvPr>
            <p:ph type="pic" idx="13"/>
          </p:nvPr>
        </p:nvSpPr>
        <p:spPr>
          <a:xfrm>
            <a:off x="0" y="2571750"/>
            <a:ext cx="9144001" cy="25717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аттер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0" y="4229853"/>
            <a:ext cx="4564358" cy="691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Рисунок 1" descr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Рисунок 4" descr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3" y="4735162"/>
            <a:ext cx="950520" cy="273758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251300" y="4478449"/>
            <a:ext cx="301904" cy="28882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екст +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2833" y="303497"/>
            <a:ext cx="7658015" cy="54006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31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228065" y="980572"/>
            <a:ext cx="3776063" cy="353547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2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4853682" y="971550"/>
            <a:ext cx="3718818" cy="354449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233" name="Рисунок 8" descr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3" y="4735162"/>
            <a:ext cx="950520" cy="273758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86395" y="303497"/>
            <a:ext cx="7658014" cy="54006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4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837112" y="980572"/>
            <a:ext cx="3720830" cy="353547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243" name="Рисунок 6" descr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3" y="4735162"/>
            <a:ext cx="950520" cy="273758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ложка обор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Рисунок 3" descr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613" y="702587"/>
            <a:ext cx="2376272" cy="2370173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251300" y="4478449"/>
            <a:ext cx="301904" cy="28882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ложка оборот бел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Прямоугольник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6798" tIns="46798" rIns="46798" bIns="46798"/>
          <a:lstStyle/>
          <a:p>
            <a:pPr>
              <a:defRPr>
                <a:solidFill>
                  <a:srgbClr val="002D87"/>
                </a:solidFill>
              </a:defRPr>
            </a:pPr>
            <a:endParaRPr/>
          </a:p>
        </p:txBody>
      </p:sp>
      <p:pic>
        <p:nvPicPr>
          <p:cNvPr id="260" name="Рисунок 3" descr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613" y="699541"/>
            <a:ext cx="2376273" cy="2376267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251300" y="4478449"/>
            <a:ext cx="301904" cy="28882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69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7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78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250827" y="1113233"/>
            <a:ext cx="4244977" cy="3481393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sz="2100"/>
            </a:lvl1pPr>
            <a:lvl2pPr marL="990600" indent="-533400">
              <a:spcBef>
                <a:spcPts val="500"/>
              </a:spcBef>
              <a:defRPr sz="2100"/>
            </a:lvl2pPr>
            <a:lvl3pPr marL="1447800" indent="-533400">
              <a:spcBef>
                <a:spcPts val="500"/>
              </a:spcBef>
              <a:defRPr sz="2100"/>
            </a:lvl3pPr>
            <a:lvl4pPr marL="1943100" indent="-571500">
              <a:spcBef>
                <a:spcPts val="500"/>
              </a:spcBef>
              <a:defRPr sz="2100"/>
            </a:lvl4pPr>
            <a:lvl5pPr marL="2286000" indent="-457200">
              <a:spcBef>
                <a:spcPts val="500"/>
              </a:spcBef>
              <a:defRPr sz="21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7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513" y="86916"/>
            <a:ext cx="7776865" cy="432607"/>
          </a:xfrm>
          <a:prstGeom prst="rect">
            <a:avLst/>
          </a:prstGeom>
        </p:spPr>
        <p:txBody>
          <a:bodyPr anchor="ctr"/>
          <a:lstStyle/>
          <a:p>
            <a:r>
              <a:t>Текст заголовка</a:t>
            </a:r>
          </a:p>
        </p:txBody>
      </p:sp>
      <p:sp>
        <p:nvSpPr>
          <p:cNvPr id="28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82800" rIns="9144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rgbClr val="002D87"/>
              </a:solidFill>
              <a:effectLst/>
              <a:latin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939902"/>
            <a:ext cx="3556136" cy="72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90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ложка бел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699541"/>
            <a:ext cx="6768752" cy="507656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Рисунок 1" descr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79" y="3790886"/>
            <a:ext cx="3558700" cy="1024914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251300" y="4478449"/>
            <a:ext cx="301904" cy="28882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бела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80" y="3790887"/>
            <a:ext cx="3558698" cy="102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81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белы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4" y="4735162"/>
            <a:ext cx="950518" cy="273749"/>
          </a:xfrm>
          <a:prstGeom prst="rect">
            <a:avLst/>
          </a:prstGeom>
        </p:spPr>
      </p:pic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2834" y="303498"/>
            <a:ext cx="8731653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23444" y="4786312"/>
            <a:ext cx="720725" cy="357188"/>
          </a:xfrm>
          <a:ln/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1980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еры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82800" rIns="9144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rgbClr val="002D87"/>
              </a:solidFill>
              <a:effectLst/>
              <a:latin typeface="Arial" charset="0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23444" y="4786312"/>
            <a:ext cx="720725" cy="357188"/>
          </a:xfrm>
          <a:ln/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2834" y="303498"/>
            <a:ext cx="8731653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4" y="4735162"/>
            <a:ext cx="950518" cy="2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15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аттер сниз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552" y="4229853"/>
            <a:ext cx="4564353" cy="6915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23444" y="4786312"/>
            <a:ext cx="720725" cy="357188"/>
          </a:xfrm>
          <a:ln/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2834" y="303498"/>
            <a:ext cx="8731653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4" y="4735162"/>
            <a:ext cx="950518" cy="2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61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Изображение на вылет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169" cy="51434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2835" y="303498"/>
            <a:ext cx="3979862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232835" y="980572"/>
            <a:ext cx="3974828" cy="353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4" y="4735162"/>
            <a:ext cx="950518" cy="2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9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Изображение на вылет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4572169" cy="51434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932040" y="303498"/>
            <a:ext cx="3979862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4932040" y="980572"/>
            <a:ext cx="3974828" cy="353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4" y="4735162"/>
            <a:ext cx="950518" cy="2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47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на вы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-36512" y="1"/>
            <a:ext cx="9217024" cy="51434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4" y="4735162"/>
            <a:ext cx="950518" cy="2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43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876256" y="2571751"/>
            <a:ext cx="2277303" cy="257174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2571750"/>
            <a:ext cx="2304256" cy="257174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169" cy="2571749"/>
          </a:xfrm>
          <a:prstGeom prst="rect">
            <a:avLst/>
          </a:prstGeom>
          <a:effectLst>
            <a:outerShdw blurRad="127000" dist="76200" dir="5400000" algn="t" rotWithShape="0">
              <a:prstClr val="black">
                <a:alpha val="20000"/>
              </a:prstClr>
            </a:outerShdw>
          </a:effectLst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2835" y="303498"/>
            <a:ext cx="3979862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232835" y="980572"/>
            <a:ext cx="3974828" cy="353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4" y="4735162"/>
            <a:ext cx="950518" cy="2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5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876256" y="3166158"/>
            <a:ext cx="1984175" cy="11337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2834" y="303498"/>
            <a:ext cx="3623669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232835" y="1347614"/>
            <a:ext cx="3619085" cy="353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44008" y="660062"/>
            <a:ext cx="1984176" cy="1116099"/>
          </a:xfrm>
          <a:prstGeom prst="rect">
            <a:avLst/>
          </a:prstGeom>
          <a:effectLst>
            <a:outerShdw blurRad="127000" dist="76200" dir="5400000" algn="t" rotWithShape="0">
              <a:prstClr val="black">
                <a:alpha val="20000"/>
              </a:prstClr>
            </a:outerShdw>
          </a:effectLst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644009" y="2759448"/>
            <a:ext cx="1984175" cy="11337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951956" y="1026456"/>
            <a:ext cx="1984175" cy="11337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4" y="4735162"/>
            <a:ext cx="950518" cy="2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97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1" cy="2571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4" y="4735162"/>
            <a:ext cx="950518" cy="2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77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4" descr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4698381"/>
            <a:ext cx="950521" cy="273758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67543" y="339502"/>
            <a:ext cx="7992889" cy="64485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 b="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1750"/>
            <a:ext cx="9144001" cy="2571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916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Ноутбук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>
            <a:extLst>
              <a:ext uri="{FF2B5EF4-FFF2-40B4-BE49-F238E27FC236}">
                <a16:creationId xmlns:a16="http://schemas.microsoft.com/office/drawing/2014/main" id="{79D29894-9CFE-594F-99B2-B530DB8F71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418" y="411510"/>
            <a:ext cx="7432318" cy="4363819"/>
          </a:xfrm>
          <a:prstGeom prst="rect">
            <a:avLst/>
          </a:prstGeom>
        </p:spPr>
      </p:pic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965AAD4-244C-F046-AE4B-710B584B7E1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71262" y="699542"/>
            <a:ext cx="5616624" cy="352839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2835" y="303498"/>
            <a:ext cx="3979862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232835" y="980572"/>
            <a:ext cx="3974828" cy="353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4" y="4735162"/>
            <a:ext cx="950518" cy="2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41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аттер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552" y="4229853"/>
            <a:ext cx="4564353" cy="6915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4" y="4735162"/>
            <a:ext cx="950518" cy="2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19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+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2835" y="303498"/>
            <a:ext cx="7658012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idx="12"/>
          </p:nvPr>
        </p:nvSpPr>
        <p:spPr bwMode="auto">
          <a:xfrm>
            <a:off x="228065" y="980572"/>
            <a:ext cx="3776062" cy="353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853682" y="971550"/>
            <a:ext cx="3718818" cy="3544491"/>
          </a:xfrm>
          <a:prstGeom prst="rect">
            <a:avLst/>
          </a:prstGeom>
        </p:spPr>
        <p:txBody>
          <a:bodyPr vert="horz"/>
          <a:lstStyle/>
          <a:p>
            <a:r>
              <a:rPr lang="en-US" dirty="0"/>
              <a:t>     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4" y="4735162"/>
            <a:ext cx="950518" cy="2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11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Лид +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2835" y="303498"/>
            <a:ext cx="7658012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4837113" y="1842847"/>
            <a:ext cx="3720828" cy="267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idx="12"/>
          </p:nvPr>
        </p:nvSpPr>
        <p:spPr bwMode="auto">
          <a:xfrm>
            <a:off x="228066" y="1842847"/>
            <a:ext cx="3715149" cy="267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idx="14" hasCustomPrompt="1"/>
          </p:nvPr>
        </p:nvSpPr>
        <p:spPr bwMode="auto">
          <a:xfrm>
            <a:off x="223459" y="951571"/>
            <a:ext cx="799782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4" y="4735162"/>
            <a:ext cx="950518" cy="2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87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86396" y="303498"/>
            <a:ext cx="7658012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4837113" y="980572"/>
            <a:ext cx="3720828" cy="353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idx="12"/>
          </p:nvPr>
        </p:nvSpPr>
        <p:spPr bwMode="auto">
          <a:xfrm>
            <a:off x="581626" y="980572"/>
            <a:ext cx="3776062" cy="353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4" y="4735162"/>
            <a:ext cx="950518" cy="2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946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pPr>
              <a:defRPr/>
            </a:pPr>
            <a:fld id="{DCFBF284-CBF8-4646-B6C6-D3A99DA186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idx="12"/>
          </p:nvPr>
        </p:nvSpPr>
        <p:spPr bwMode="auto">
          <a:xfrm>
            <a:off x="240500" y="980572"/>
            <a:ext cx="5151364" cy="353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5270" y="303498"/>
            <a:ext cx="7658012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4" y="4735162"/>
            <a:ext cx="950518" cy="2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16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оборо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614" y="702588"/>
            <a:ext cx="2376263" cy="237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89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оборот бела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82800" rIns="9144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rgbClr val="002D87"/>
              </a:solidFill>
              <a:effectLst/>
              <a:latin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614" y="699542"/>
            <a:ext cx="237626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39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Пустой 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" descr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4698381"/>
            <a:ext cx="950521" cy="273758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67543" y="339502"/>
            <a:ext cx="7992889" cy="64485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 b="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pic>
        <p:nvPicPr>
          <p:cNvPr id="49" name="Рисунок 6" descr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851717"/>
            <a:ext cx="3475586" cy="4865821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Пустой 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Рисунок 4" descr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4698381"/>
            <a:ext cx="950521" cy="273758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67543" y="339502"/>
            <a:ext cx="7992889" cy="64485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 b="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6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Пустой 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Рисунок 10" descr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304" cy="5143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Рисунок 12" descr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4698381"/>
            <a:ext cx="950521" cy="273758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67543" y="339502"/>
            <a:ext cx="7992889" cy="64485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 b="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7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Пустой 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6" descr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81494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50825" y="303497"/>
            <a:ext cx="8731654" cy="540062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pic>
        <p:nvPicPr>
          <p:cNvPr id="88" name="Рисунок 7" descr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3" y="4770618"/>
            <a:ext cx="950520" cy="194296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Пустой 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50825" y="303497"/>
            <a:ext cx="8731654" cy="540062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pic>
        <p:nvPicPr>
          <p:cNvPr id="97" name="Рисунок 7" descr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3" y="4770618"/>
            <a:ext cx="950520" cy="194296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image" Target="../media/image20.emf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tags" Target="../tags/tag1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50825" y="86916"/>
            <a:ext cx="7849569" cy="43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90" tIns="34290" rIns="34290" bIns="34290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23527" y="465516"/>
            <a:ext cx="8641158" cy="4428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42266" y="4854682"/>
            <a:ext cx="301905" cy="288820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b">
            <a:spAutoFit/>
          </a:bodyPr>
          <a:lstStyle>
            <a:lvl1pPr algn="r">
              <a:defRPr sz="1400" b="1">
                <a:solidFill>
                  <a:srgbClr val="00336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00005A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00005A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00005A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00005A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00005A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00005A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00005A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00005A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00005A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533400" marR="0" indent="-53340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AutoNum type="arabicPeriod"/>
        <a:tabLst/>
        <a:defRPr sz="1400" b="0" i="0" u="none" strike="noStrike" cap="none" spc="0" baseline="0">
          <a:ln>
            <a:noFill/>
          </a:ln>
          <a:solidFill>
            <a:srgbClr val="003366"/>
          </a:solidFill>
          <a:uFillTx/>
          <a:latin typeface="+mj-lt"/>
          <a:ea typeface="+mj-ea"/>
          <a:cs typeface="+mj-cs"/>
          <a:sym typeface="Arial"/>
        </a:defRPr>
      </a:lvl1pPr>
      <a:lvl2pPr marL="914400" marR="0" indent="-45720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–"/>
        <a:tabLst/>
        <a:defRPr sz="1400" b="0" i="0" u="none" strike="noStrike" cap="none" spc="0" baseline="0">
          <a:ln>
            <a:noFill/>
          </a:ln>
          <a:solidFill>
            <a:srgbClr val="003366"/>
          </a:solidFill>
          <a:uFillTx/>
          <a:latin typeface="+mj-lt"/>
          <a:ea typeface="+mj-ea"/>
          <a:cs typeface="+mj-cs"/>
          <a:sym typeface="Arial"/>
        </a:defRPr>
      </a:lvl2pPr>
      <a:lvl3pPr marL="1295400" marR="0" indent="-38100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1400" b="0" i="0" u="none" strike="noStrike" cap="none" spc="0" baseline="0">
          <a:ln>
            <a:noFill/>
          </a:ln>
          <a:solidFill>
            <a:srgbClr val="003366"/>
          </a:solidFill>
          <a:uFillTx/>
          <a:latin typeface="+mj-lt"/>
          <a:ea typeface="+mj-ea"/>
          <a:cs typeface="+mj-cs"/>
          <a:sym typeface="Arial"/>
        </a:defRPr>
      </a:lvl3pPr>
      <a:lvl4pPr marL="1752600" marR="0" indent="-38100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▪"/>
        <a:tabLst/>
        <a:defRPr sz="1400" b="0" i="0" u="none" strike="noStrike" cap="none" spc="0" baseline="0">
          <a:ln>
            <a:noFill/>
          </a:ln>
          <a:solidFill>
            <a:srgbClr val="003366"/>
          </a:solidFill>
          <a:uFillTx/>
          <a:latin typeface="+mj-lt"/>
          <a:ea typeface="+mj-ea"/>
          <a:cs typeface="+mj-cs"/>
          <a:sym typeface="Arial"/>
        </a:defRPr>
      </a:lvl4pPr>
      <a:lvl5pPr marL="2133600" marR="0" indent="-30480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»"/>
        <a:tabLst/>
        <a:defRPr sz="1400" b="0" i="0" u="none" strike="noStrike" cap="none" spc="0" baseline="0">
          <a:ln>
            <a:noFill/>
          </a:ln>
          <a:solidFill>
            <a:srgbClr val="003366"/>
          </a:solidFill>
          <a:uFillTx/>
          <a:latin typeface="+mj-lt"/>
          <a:ea typeface="+mj-ea"/>
          <a:cs typeface="+mj-cs"/>
          <a:sym typeface="Arial"/>
        </a:defRPr>
      </a:lvl5pPr>
      <a:lvl6pPr marL="2552700" marR="0" indent="-26670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»"/>
        <a:tabLst/>
        <a:defRPr sz="1400" b="0" i="0" u="none" strike="noStrike" cap="none" spc="0" baseline="0">
          <a:ln>
            <a:noFill/>
          </a:ln>
          <a:solidFill>
            <a:srgbClr val="003366"/>
          </a:solidFill>
          <a:uFillTx/>
          <a:latin typeface="+mj-lt"/>
          <a:ea typeface="+mj-ea"/>
          <a:cs typeface="+mj-cs"/>
          <a:sym typeface="Arial"/>
        </a:defRPr>
      </a:lvl6pPr>
      <a:lvl7pPr marL="3009900" marR="0" indent="-26670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»"/>
        <a:tabLst/>
        <a:defRPr sz="1400" b="0" i="0" u="none" strike="noStrike" cap="none" spc="0" baseline="0">
          <a:ln>
            <a:noFill/>
          </a:ln>
          <a:solidFill>
            <a:srgbClr val="003366"/>
          </a:solidFill>
          <a:uFillTx/>
          <a:latin typeface="+mj-lt"/>
          <a:ea typeface="+mj-ea"/>
          <a:cs typeface="+mj-cs"/>
          <a:sym typeface="Arial"/>
        </a:defRPr>
      </a:lvl7pPr>
      <a:lvl8pPr marL="3467100" marR="0" indent="-26670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»"/>
        <a:tabLst/>
        <a:defRPr sz="1400" b="0" i="0" u="none" strike="noStrike" cap="none" spc="0" baseline="0">
          <a:ln>
            <a:noFill/>
          </a:ln>
          <a:solidFill>
            <a:srgbClr val="003366"/>
          </a:solidFill>
          <a:uFillTx/>
          <a:latin typeface="+mj-lt"/>
          <a:ea typeface="+mj-ea"/>
          <a:cs typeface="+mj-cs"/>
          <a:sym typeface="Arial"/>
        </a:defRPr>
      </a:lvl8pPr>
      <a:lvl9pPr marL="3924300" marR="0" indent="-26670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»"/>
        <a:tabLst/>
        <a:defRPr sz="1400" b="0" i="0" u="none" strike="noStrike" cap="none" spc="0" baseline="0">
          <a:ln>
            <a:noFill/>
          </a:ln>
          <a:solidFill>
            <a:srgbClr val="003366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3"/>
            </p:custDataLst>
            <p:extLst/>
          </p:nvPr>
        </p:nvGraphicFramePr>
        <p:xfrm>
          <a:off x="1666" y="1321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Слайд think-cell" r:id="rId24" imgW="270" imgH="270" progId="TCLayout.ActiveDocument.1">
                  <p:embed/>
                </p:oleObj>
              </mc:Choice>
              <mc:Fallback>
                <p:oleObj name="Слайд think-cell" r:id="rId24" imgW="270" imgH="27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666" y="1321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465516"/>
            <a:ext cx="8641156" cy="442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3758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444" y="4786312"/>
            <a:ext cx="7207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1">
                <a:solidFill>
                  <a:srgbClr val="003366"/>
                </a:solidFill>
                <a:latin typeface="Arial" charset="0"/>
              </a:defRPr>
            </a:lvl1pPr>
          </a:lstStyle>
          <a:p>
            <a:pPr>
              <a:defRPr/>
            </a:pPr>
            <a:fld id="{0187C0F9-EB67-409E-AE5E-91248E26C8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1843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9pPr>
    </p:titleStyle>
    <p:bodyStyle>
      <a:lvl1pPr marL="533400" indent="-533400" algn="l" rtl="0" eaLnBrk="0" fontAlgn="base" hangingPunct="0">
        <a:spcBef>
          <a:spcPct val="20000"/>
        </a:spcBef>
        <a:spcAft>
          <a:spcPct val="0"/>
        </a:spcAft>
        <a:buAutoNum type="arabicPeriod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295400" indent="-3810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133600" indent="-3048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90800" indent="-3048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D87"/>
          </a:solidFill>
          <a:latin typeface="+mn-lt"/>
        </a:defRPr>
      </a:lvl6pPr>
      <a:lvl7pPr marL="3048000" indent="-3048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D87"/>
          </a:solidFill>
          <a:latin typeface="+mn-lt"/>
        </a:defRPr>
      </a:lvl7pPr>
      <a:lvl8pPr marL="3505200" indent="-3048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D87"/>
          </a:solidFill>
          <a:latin typeface="+mn-lt"/>
        </a:defRPr>
      </a:lvl8pPr>
      <a:lvl9pPr marL="3962400" indent="-3048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D8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8.xml"/><Relationship Id="rId4" Type="http://schemas.openxmlformats.org/officeDocument/2006/relationships/hyperlink" Target="http://www.sogaz.ru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8.xml"/><Relationship Id="rId5" Type="http://schemas.openxmlformats.org/officeDocument/2006/relationships/hyperlink" Target="http://www.shop.sogaz.ru/" TargetMode="External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Изображе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" y="2293"/>
            <a:ext cx="9143974" cy="5138913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Специальное…"/>
          <p:cNvSpPr txBox="1">
            <a:spLocks noGrp="1"/>
          </p:cNvSpPr>
          <p:nvPr>
            <p:ph type="title"/>
          </p:nvPr>
        </p:nvSpPr>
        <p:spPr>
          <a:xfrm>
            <a:off x="423759" y="440620"/>
            <a:ext cx="3105148" cy="1503624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274320">
              <a:defRPr sz="1920"/>
            </a:pPr>
            <a:r>
              <a:rPr lang="ru-RU" dirty="0" smtClean="0"/>
              <a:t>Предложение от Страховой Компании «СОГАЗ»</a:t>
            </a:r>
            <a:endParaRPr dirty="0"/>
          </a:p>
        </p:txBody>
      </p:sp>
      <p:pic>
        <p:nvPicPr>
          <p:cNvPr id="298" name="Изображение" descr="Изображение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121" y="4637915"/>
            <a:ext cx="1252686" cy="254609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и их близких родственников*…"/>
          <p:cNvSpPr txBox="1"/>
          <p:nvPr/>
        </p:nvSpPr>
        <p:spPr>
          <a:xfrm>
            <a:off x="409121" y="2039101"/>
            <a:ext cx="2941207" cy="1503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 defTabSz="589788">
              <a:defRPr sz="4128" b="1"/>
            </a:pPr>
            <a:endParaRPr dirty="0"/>
          </a:p>
        </p:txBody>
      </p:sp>
      <p:sp>
        <p:nvSpPr>
          <p:cNvPr id="300" name="*К близким родственникам относятся супруги, дети, родители, родные братья и сестры."/>
          <p:cNvSpPr txBox="1"/>
          <p:nvPr/>
        </p:nvSpPr>
        <p:spPr>
          <a:xfrm>
            <a:off x="5208687" y="4862390"/>
            <a:ext cx="3860988" cy="2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r">
              <a:lnSpc>
                <a:spcPct val="150000"/>
              </a:lnSpc>
              <a:defRPr sz="700">
                <a:solidFill>
                  <a:schemeClr val="accent1"/>
                </a:solidFill>
              </a:defRPr>
            </a:pPr>
            <a:r>
              <a:rPr lang="ru-RU" baseline="30000" dirty="0" smtClean="0">
                <a:solidFill>
                  <a:srgbClr val="000000"/>
                </a:solidFill>
              </a:rPr>
              <a:t>1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dirty="0" smtClean="0">
                <a:solidFill>
                  <a:srgbClr val="000000"/>
                </a:solidFill>
              </a:rPr>
              <a:t>К </a:t>
            </a:r>
            <a:r>
              <a:rPr dirty="0" err="1">
                <a:solidFill>
                  <a:srgbClr val="000000"/>
                </a:solidFill>
              </a:rPr>
              <a:t>близким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родственникам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относятся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супруги</a:t>
            </a:r>
            <a:r>
              <a:rPr dirty="0">
                <a:solidFill>
                  <a:srgbClr val="000000"/>
                </a:solidFill>
              </a:rPr>
              <a:t>, </a:t>
            </a:r>
            <a:r>
              <a:rPr dirty="0" err="1">
                <a:solidFill>
                  <a:srgbClr val="000000"/>
                </a:solidFill>
              </a:rPr>
              <a:t>дети</a:t>
            </a:r>
            <a:r>
              <a:rPr dirty="0">
                <a:solidFill>
                  <a:srgbClr val="000000"/>
                </a:solidFill>
              </a:rPr>
              <a:t>, </a:t>
            </a:r>
            <a:r>
              <a:rPr dirty="0" err="1">
                <a:solidFill>
                  <a:srgbClr val="000000"/>
                </a:solidFill>
              </a:rPr>
              <a:t>родители</a:t>
            </a:r>
            <a:r>
              <a:rPr dirty="0">
                <a:solidFill>
                  <a:srgbClr val="000000"/>
                </a:solidFill>
              </a:rPr>
              <a:t>, </a:t>
            </a:r>
            <a:r>
              <a:rPr dirty="0" err="1">
                <a:solidFill>
                  <a:srgbClr val="000000"/>
                </a:solidFill>
              </a:rPr>
              <a:t>родные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братья</a:t>
            </a:r>
            <a:r>
              <a:rPr dirty="0">
                <a:solidFill>
                  <a:srgbClr val="000000"/>
                </a:solidFill>
              </a:rPr>
              <a:t> и </a:t>
            </a:r>
            <a:r>
              <a:rPr dirty="0" err="1">
                <a:solidFill>
                  <a:srgbClr val="000000"/>
                </a:solidFill>
              </a:rPr>
              <a:t>сестры</a:t>
            </a:r>
            <a:r>
              <a:rPr dirty="0">
                <a:solidFill>
                  <a:srgbClr val="000000"/>
                </a:solidFill>
              </a:rPr>
              <a:t>.</a:t>
            </a:r>
            <a:r>
              <a:rPr dirty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Изображе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5012" y="2419"/>
            <a:ext cx="3876855" cy="5138661"/>
          </a:xfrm>
          <a:prstGeom prst="rect">
            <a:avLst/>
          </a:prstGeom>
          <a:ln w="12700">
            <a:miter lim="400000"/>
          </a:ln>
        </p:spPr>
      </p:pic>
      <p:sp>
        <p:nvSpPr>
          <p:cNvPr id="471" name="Страхование…"/>
          <p:cNvSpPr txBox="1"/>
          <p:nvPr/>
        </p:nvSpPr>
        <p:spPr>
          <a:xfrm>
            <a:off x="364367" y="308778"/>
            <a:ext cx="2582411" cy="1185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90000"/>
              </a:lnSpc>
              <a:defRPr sz="2600" b="1"/>
            </a:pPr>
            <a:r>
              <a:t>Страхование</a:t>
            </a:r>
          </a:p>
          <a:p>
            <a:pPr>
              <a:lnSpc>
                <a:spcPct val="90000"/>
              </a:lnSpc>
              <a:defRPr sz="2600" b="1"/>
            </a:pPr>
            <a:r>
              <a:t>от несчастных </a:t>
            </a:r>
            <a:br/>
            <a:r>
              <a:t>случаев</a:t>
            </a:r>
          </a:p>
        </p:txBody>
      </p:sp>
      <p:sp>
        <p:nvSpPr>
          <p:cNvPr id="472" name="Несчастный случай может…"/>
          <p:cNvSpPr txBox="1"/>
          <p:nvPr/>
        </p:nvSpPr>
        <p:spPr>
          <a:xfrm>
            <a:off x="368958" y="1583289"/>
            <a:ext cx="2338531" cy="47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90000"/>
              </a:lnSpc>
              <a:defRPr sz="1400"/>
            </a:pPr>
            <a:r>
              <a:t>Несчастный случай может</a:t>
            </a:r>
          </a:p>
          <a:p>
            <a:pPr>
              <a:lnSpc>
                <a:spcPct val="90000"/>
              </a:lnSpc>
              <a:defRPr sz="1400"/>
            </a:pPr>
            <a:r>
              <a:t>произойти с каждым</a:t>
            </a:r>
          </a:p>
        </p:txBody>
      </p:sp>
      <p:sp>
        <p:nvSpPr>
          <p:cNvPr id="473" name="Водители-лихачи, бездомные животные,…"/>
          <p:cNvSpPr txBox="1"/>
          <p:nvPr/>
        </p:nvSpPr>
        <p:spPr>
          <a:xfrm>
            <a:off x="390406" y="2172476"/>
            <a:ext cx="2174733" cy="86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70000"/>
              </a:lnSpc>
              <a:spcBef>
                <a:spcPts val="400"/>
              </a:spcBef>
              <a:defRPr sz="800"/>
            </a:pPr>
            <a:r>
              <a:t>Водители-лихачи, бездомные животные,</a:t>
            </a:r>
          </a:p>
          <a:p>
            <a:pPr>
              <a:lnSpc>
                <a:spcPct val="70000"/>
              </a:lnSpc>
              <a:spcBef>
                <a:spcPts val="400"/>
              </a:spcBef>
              <a:defRPr sz="800"/>
            </a:pPr>
            <a:r>
              <a:t>гололедица, досуг на природе с весенними</a:t>
            </a:r>
          </a:p>
          <a:p>
            <a:pPr>
              <a:lnSpc>
                <a:spcPct val="70000"/>
              </a:lnSpc>
              <a:spcBef>
                <a:spcPts val="400"/>
              </a:spcBef>
              <a:defRPr sz="800"/>
            </a:pPr>
            <a:r>
              <a:t>лесными клещами, зимние развлечения —</a:t>
            </a:r>
            <a:endParaRPr>
              <a:solidFill>
                <a:srgbClr val="002D87"/>
              </a:solidFill>
            </a:endParaRPr>
          </a:p>
          <a:p>
            <a:pPr>
              <a:lnSpc>
                <a:spcPct val="70000"/>
              </a:lnSpc>
              <a:spcBef>
                <a:spcPts val="400"/>
              </a:spcBef>
              <a:defRPr sz="800"/>
            </a:pPr>
            <a:r>
              <a:t>эти и многие другие факторы риска часто</a:t>
            </a:r>
          </a:p>
          <a:p>
            <a:pPr>
              <a:lnSpc>
                <a:spcPct val="70000"/>
              </a:lnSpc>
              <a:spcBef>
                <a:spcPts val="400"/>
              </a:spcBef>
              <a:defRPr sz="800"/>
            </a:pPr>
            <a:r>
              <a:t>вызывают у нас беспокойство за себя</a:t>
            </a:r>
          </a:p>
          <a:p>
            <a:pPr>
              <a:lnSpc>
                <a:spcPct val="70000"/>
              </a:lnSpc>
              <a:spcBef>
                <a:spcPts val="400"/>
              </a:spcBef>
              <a:defRPr sz="800"/>
            </a:pPr>
            <a:r>
              <a:t>и своих близких</a:t>
            </a:r>
          </a:p>
        </p:txBody>
      </p:sp>
      <p:sp>
        <p:nvSpPr>
          <p:cNvPr id="474" name="К несчастным случаям…"/>
          <p:cNvSpPr txBox="1"/>
          <p:nvPr/>
        </p:nvSpPr>
        <p:spPr>
          <a:xfrm>
            <a:off x="2764941" y="1593171"/>
            <a:ext cx="1903147" cy="462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70000"/>
              </a:lnSpc>
              <a:spcBef>
                <a:spcPts val="400"/>
              </a:spcBef>
              <a:defRPr sz="1300">
                <a:solidFill>
                  <a:schemeClr val="accent1"/>
                </a:solidFill>
              </a:defRPr>
            </a:pPr>
            <a:r>
              <a:t>К несчастным случаям</a:t>
            </a:r>
          </a:p>
          <a:p>
            <a:pPr>
              <a:lnSpc>
                <a:spcPct val="70000"/>
              </a:lnSpc>
              <a:spcBef>
                <a:spcPts val="400"/>
              </a:spcBef>
              <a:defRPr sz="1300">
                <a:solidFill>
                  <a:schemeClr val="accent1"/>
                </a:solidFill>
              </a:defRPr>
            </a:pPr>
            <a:r>
              <a:t>относятся:</a:t>
            </a:r>
          </a:p>
        </p:txBody>
      </p:sp>
      <p:sp>
        <p:nvSpPr>
          <p:cNvPr id="475" name="В полис может быть…"/>
          <p:cNvSpPr txBox="1"/>
          <p:nvPr/>
        </p:nvSpPr>
        <p:spPr>
          <a:xfrm>
            <a:off x="2764941" y="2896550"/>
            <a:ext cx="1743045" cy="462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70000"/>
              </a:lnSpc>
              <a:spcBef>
                <a:spcPts val="400"/>
              </a:spcBef>
              <a:defRPr sz="1300">
                <a:solidFill>
                  <a:schemeClr val="accent1"/>
                </a:solidFill>
              </a:defRPr>
            </a:pPr>
            <a:r>
              <a:t>В полис может быть </a:t>
            </a:r>
          </a:p>
          <a:p>
            <a:pPr>
              <a:lnSpc>
                <a:spcPct val="70000"/>
              </a:lnSpc>
              <a:spcBef>
                <a:spcPts val="400"/>
              </a:spcBef>
              <a:defRPr sz="1300">
                <a:solidFill>
                  <a:schemeClr val="accent1"/>
                </a:solidFill>
              </a:defRPr>
            </a:pPr>
            <a:r>
              <a:t>включено</a:t>
            </a:r>
          </a:p>
        </p:txBody>
      </p:sp>
      <p:sp>
        <p:nvSpPr>
          <p:cNvPr id="476" name="переломы, сотрясения мозга, ожоги,…"/>
          <p:cNvSpPr txBox="1"/>
          <p:nvPr/>
        </p:nvSpPr>
        <p:spPr>
          <a:xfrm>
            <a:off x="2766054" y="2164396"/>
            <a:ext cx="2279459" cy="597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70000"/>
              </a:lnSpc>
              <a:spcBef>
                <a:spcPts val="400"/>
              </a:spcBef>
              <a:defRPr sz="800" b="1"/>
            </a:pPr>
            <a:r>
              <a:rPr b="0"/>
              <a:t>переломы, сотрясения мозга, ожоги,</a:t>
            </a:r>
          </a:p>
          <a:p>
            <a:pPr>
              <a:lnSpc>
                <a:spcPct val="70000"/>
              </a:lnSpc>
              <a:spcBef>
                <a:spcPts val="400"/>
              </a:spcBef>
              <a:defRPr sz="800" b="1"/>
            </a:pPr>
            <a:r>
              <a:rPr b="0"/>
              <a:t>обморожения, отравления, укусы насекомых,</a:t>
            </a:r>
          </a:p>
          <a:p>
            <a:pPr>
              <a:lnSpc>
                <a:spcPct val="70000"/>
              </a:lnSpc>
              <a:spcBef>
                <a:spcPts val="400"/>
              </a:spcBef>
              <a:defRPr sz="800" b="1"/>
            </a:pPr>
            <a:r>
              <a:rPr b="0"/>
              <a:t>которые привели к заболеваниям клещевым</a:t>
            </a:r>
          </a:p>
          <a:p>
            <a:pPr>
              <a:lnSpc>
                <a:spcPct val="70000"/>
              </a:lnSpc>
              <a:spcBef>
                <a:spcPts val="400"/>
              </a:spcBef>
              <a:defRPr sz="800" b="1"/>
            </a:pPr>
            <a:r>
              <a:rPr b="0"/>
              <a:t>энцефалитом и малярией</a:t>
            </a:r>
          </a:p>
        </p:txBody>
      </p:sp>
      <p:sp>
        <p:nvSpPr>
          <p:cNvPr id="477" name="страхование от несчастных случаев,…"/>
          <p:cNvSpPr txBox="1"/>
          <p:nvPr/>
        </p:nvSpPr>
        <p:spPr>
          <a:xfrm>
            <a:off x="2768277" y="3378963"/>
            <a:ext cx="1871075" cy="466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70000"/>
              </a:lnSpc>
              <a:spcBef>
                <a:spcPts val="400"/>
              </a:spcBef>
              <a:defRPr sz="800" b="1"/>
            </a:pPr>
            <a:r>
              <a:rPr b="0"/>
              <a:t>страхование от несчастных случаев,</a:t>
            </a:r>
          </a:p>
          <a:p>
            <a:pPr>
              <a:lnSpc>
                <a:spcPct val="70000"/>
              </a:lnSpc>
              <a:spcBef>
                <a:spcPts val="400"/>
              </a:spcBef>
              <a:defRPr sz="800" b="1"/>
            </a:pPr>
            <a:r>
              <a:rPr b="0"/>
              <a:t>произошедших в результате</a:t>
            </a:r>
          </a:p>
          <a:p>
            <a:pPr>
              <a:lnSpc>
                <a:spcPct val="70000"/>
              </a:lnSpc>
              <a:spcBef>
                <a:spcPts val="400"/>
              </a:spcBef>
              <a:defRPr sz="800" b="1"/>
            </a:pPr>
            <a:r>
              <a:rPr b="0"/>
              <a:t>террористического акта</a:t>
            </a:r>
          </a:p>
        </p:txBody>
      </p:sp>
      <p:sp>
        <p:nvSpPr>
          <p:cNvPr id="19" name="Прямоугольник"/>
          <p:cNvSpPr/>
          <p:nvPr/>
        </p:nvSpPr>
        <p:spPr>
          <a:xfrm>
            <a:off x="8497633" y="4738256"/>
            <a:ext cx="648329" cy="4090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6798" tIns="46798" rIns="46798" bIns="46798"/>
          <a:lstStyle/>
          <a:p>
            <a:endParaRPr/>
          </a:p>
        </p:txBody>
      </p:sp>
      <p:sp>
        <p:nvSpPr>
          <p:cNvPr id="20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8497633" y="4835054"/>
            <a:ext cx="646367" cy="215440"/>
          </a:xfrm>
        </p:spPr>
        <p:txBody>
          <a:bodyPr/>
          <a:lstStyle/>
          <a:p>
            <a:pPr algn="ctr"/>
            <a:fld id="{86CB4B4D-7CA3-9044-876B-883B54F8677D}" type="slidenum">
              <a:rPr lang="ru-RU" sz="800" b="0" smtClean="0">
                <a:solidFill>
                  <a:schemeClr val="tx1"/>
                </a:solidFill>
              </a:rPr>
              <a:pPr algn="ctr"/>
              <a:t>10</a:t>
            </a:fld>
            <a:endParaRPr lang="ru-RU" sz="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Изображение" descr="Изображение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24" y="1758176"/>
            <a:ext cx="8623211" cy="22703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5" name="Группа"/>
          <p:cNvGrpSpPr/>
          <p:nvPr/>
        </p:nvGrpSpPr>
        <p:grpSpPr>
          <a:xfrm>
            <a:off x="474434" y="2619180"/>
            <a:ext cx="5231073" cy="972550"/>
            <a:chOff x="0" y="0"/>
            <a:chExt cx="5231072" cy="972548"/>
          </a:xfrm>
        </p:grpSpPr>
        <p:pic>
          <p:nvPicPr>
            <p:cNvPr id="482" name="Изображение" descr="Изображение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5221" y="0"/>
              <a:ext cx="1665852" cy="9725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3" name="Изображение" descr="Изображение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2610" y="0"/>
              <a:ext cx="1665852" cy="9725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4" name="Изображение" descr="Изображение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665851" cy="9725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86" name="Временной утраты…"/>
          <p:cNvSpPr txBox="1"/>
          <p:nvPr/>
        </p:nvSpPr>
        <p:spPr>
          <a:xfrm>
            <a:off x="571922" y="2762840"/>
            <a:ext cx="1419332" cy="545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buFont typeface="Arial"/>
              <a:defRPr sz="800" b="1"/>
            </a:pPr>
            <a:r>
              <a:rPr dirty="0" err="1"/>
              <a:t>Временной</a:t>
            </a:r>
            <a:r>
              <a:rPr dirty="0"/>
              <a:t> </a:t>
            </a:r>
            <a:r>
              <a:rPr dirty="0" err="1"/>
              <a:t>утраты</a:t>
            </a:r>
            <a:endParaRPr dirty="0"/>
          </a:p>
          <a:p>
            <a:pPr>
              <a:buFont typeface="Arial"/>
              <a:defRPr sz="800"/>
            </a:pPr>
            <a:r>
              <a:rPr b="1" dirty="0" err="1"/>
              <a:t>трудоспособности</a:t>
            </a:r>
            <a:r>
              <a:rPr dirty="0"/>
              <a:t/>
            </a:r>
            <a:br>
              <a:rPr dirty="0"/>
            </a:b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временного</a:t>
            </a:r>
            <a:r>
              <a:rPr dirty="0"/>
              <a:t/>
            </a:r>
            <a:br>
              <a:rPr dirty="0"/>
            </a:br>
            <a:r>
              <a:rPr dirty="0" err="1"/>
              <a:t>расстройства</a:t>
            </a:r>
            <a:r>
              <a:rPr dirty="0"/>
              <a:t> </a:t>
            </a:r>
            <a:r>
              <a:rPr dirty="0" err="1"/>
              <a:t>здоровья</a:t>
            </a:r>
            <a:endParaRPr dirty="0"/>
          </a:p>
        </p:txBody>
      </p:sp>
      <p:sp>
        <p:nvSpPr>
          <p:cNvPr id="487" name="Постоянной утраты…"/>
          <p:cNvSpPr txBox="1"/>
          <p:nvPr/>
        </p:nvSpPr>
        <p:spPr>
          <a:xfrm>
            <a:off x="2358620" y="2775374"/>
            <a:ext cx="1221999" cy="431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buFont typeface="Arial"/>
              <a:defRPr sz="800" b="1"/>
            </a:pPr>
            <a:r>
              <a:t>Постоянной утраты</a:t>
            </a:r>
          </a:p>
          <a:p>
            <a:pPr>
              <a:buFont typeface="Arial"/>
              <a:defRPr sz="800" b="1"/>
            </a:pPr>
            <a:r>
              <a:t>трудоспособности</a:t>
            </a:r>
          </a:p>
          <a:p>
            <a:pPr>
              <a:buFont typeface="Arial"/>
              <a:defRPr sz="800"/>
            </a:pPr>
            <a:r>
              <a:t>(инвалидности)</a:t>
            </a:r>
          </a:p>
        </p:txBody>
      </p:sp>
      <p:sp>
        <p:nvSpPr>
          <p:cNvPr id="488" name="Ухода из жизни"/>
          <p:cNvSpPr txBox="1"/>
          <p:nvPr/>
        </p:nvSpPr>
        <p:spPr>
          <a:xfrm>
            <a:off x="4121518" y="2775374"/>
            <a:ext cx="1222000" cy="202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400"/>
              </a:spcBef>
              <a:buFont typeface="Arial"/>
              <a:defRPr sz="800" b="1"/>
            </a:lvl1pPr>
          </a:lstStyle>
          <a:p>
            <a:r>
              <a:t>Ухода из жизни</a:t>
            </a:r>
          </a:p>
        </p:txBody>
      </p:sp>
      <p:sp>
        <p:nvSpPr>
          <p:cNvPr id="491" name="Страхование…"/>
          <p:cNvSpPr txBox="1"/>
          <p:nvPr/>
        </p:nvSpPr>
        <p:spPr>
          <a:xfrm>
            <a:off x="476926" y="436609"/>
            <a:ext cx="2677729" cy="1184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90000"/>
              </a:lnSpc>
              <a:defRPr sz="2700" b="1"/>
            </a:pPr>
            <a:r>
              <a:t>Страхование</a:t>
            </a:r>
          </a:p>
          <a:p>
            <a:pPr>
              <a:lnSpc>
                <a:spcPct val="90000"/>
              </a:lnSpc>
              <a:defRPr sz="2700" b="1"/>
            </a:pPr>
            <a:r>
              <a:t>от несчастных</a:t>
            </a:r>
          </a:p>
          <a:p>
            <a:pPr>
              <a:lnSpc>
                <a:spcPct val="90000"/>
              </a:lnSpc>
              <a:defRPr sz="2700" b="1"/>
            </a:pPr>
            <a:r>
              <a:t>случаев</a:t>
            </a:r>
          </a:p>
        </p:txBody>
      </p:sp>
      <p:sp>
        <p:nvSpPr>
          <p:cNvPr id="492" name="СОГАЗ предлагает Вам застраховать себя и своих близких на случай:"/>
          <p:cNvSpPr txBox="1"/>
          <p:nvPr/>
        </p:nvSpPr>
        <p:spPr>
          <a:xfrm>
            <a:off x="3525982" y="529375"/>
            <a:ext cx="3272089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1200"/>
            </a:pPr>
            <a:r>
              <a:rPr dirty="0"/>
              <a:t>СОГАЗ </a:t>
            </a:r>
            <a:r>
              <a:rPr dirty="0" err="1"/>
              <a:t>предлагает</a:t>
            </a:r>
            <a:r>
              <a:rPr dirty="0"/>
              <a:t> </a:t>
            </a:r>
            <a:r>
              <a:rPr lang="ru-RU" dirty="0" smtClean="0"/>
              <a:t>в</a:t>
            </a:r>
            <a:r>
              <a:rPr dirty="0" err="1" smtClean="0"/>
              <a:t>ам</a:t>
            </a:r>
            <a:r>
              <a:rPr dirty="0" smtClean="0"/>
              <a:t> </a:t>
            </a:r>
            <a:r>
              <a:rPr dirty="0" err="1"/>
              <a:t>застраховать</a:t>
            </a:r>
            <a:r>
              <a:rPr dirty="0"/>
              <a:t> </a:t>
            </a:r>
            <a:r>
              <a:rPr dirty="0" err="1"/>
              <a:t>себя</a:t>
            </a:r>
            <a:r>
              <a:rPr dirty="0"/>
              <a:t/>
            </a:r>
            <a:br>
              <a:rPr dirty="0"/>
            </a:br>
            <a:r>
              <a:rPr dirty="0"/>
              <a:t>и </a:t>
            </a:r>
            <a:r>
              <a:rPr dirty="0" err="1"/>
              <a:t>своих</a:t>
            </a:r>
            <a:r>
              <a:rPr dirty="0"/>
              <a:t> </a:t>
            </a:r>
            <a:r>
              <a:rPr dirty="0" err="1"/>
              <a:t>близких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случай</a:t>
            </a:r>
            <a:r>
              <a:rPr dirty="0"/>
              <a:t>: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33924" y="4165233"/>
            <a:ext cx="208618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indent="-144000">
              <a:lnSpc>
                <a:spcPct val="105000"/>
              </a:lnSpc>
              <a:spcBef>
                <a:spcPts val="200"/>
              </a:spcBef>
            </a:pPr>
            <a:r>
              <a:rPr lang="ru-RU" sz="800" b="1" dirty="0">
                <a:latin typeface="Arial" panose="020B0604020202020204" pitchFamily="34" charset="0"/>
                <a:ea typeface="Times New Roman" panose="02020603050405020304" pitchFamily="18" charset="0"/>
              </a:rPr>
              <a:t>Условия программ</a:t>
            </a:r>
            <a:endParaRPr lang="ru-RU" sz="8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44000" lvl="0" indent="-144000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</a:rPr>
              <a:t>Возраст – от 1 до 81 года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44000" lvl="0" indent="-144000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</a:rPr>
              <a:t>Срок страхования – 1 год 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57044" y="4301978"/>
            <a:ext cx="2235209" cy="344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lvl="0" indent="-144000">
              <a:lnSpc>
                <a:spcPct val="105000"/>
              </a:lnSpc>
              <a:buClr>
                <a:schemeClr val="accent1"/>
              </a:buClr>
              <a:buFont typeface="Symbol" panose="05050102010706020507" pitchFamily="18" charset="2"/>
              <a:buChar char="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</a:rPr>
              <a:t>Варианты страховых </a:t>
            </a: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</a:rPr>
              <a:t>сумм:</a:t>
            </a:r>
            <a:b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</a:rPr>
              <a:t>от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</a:rPr>
              <a:t>30 000 до 500 000 </a:t>
            </a: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</a:rPr>
              <a:t>рублей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21518" y="4301499"/>
            <a:ext cx="249029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lvl="0" indent="-144000">
              <a:lnSpc>
                <a:spcPct val="105000"/>
              </a:lnSpc>
              <a:spcAft>
                <a:spcPts val="800"/>
              </a:spcAft>
              <a:buClr>
                <a:schemeClr val="accent1"/>
              </a:buClr>
              <a:buFont typeface="Symbol" panose="05050102010706020507" pitchFamily="18" charset="2"/>
              <a:buChar char="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</a:rPr>
              <a:t>Фиксированная страховая премия </a:t>
            </a: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</a:rPr>
              <a:t>–</a:t>
            </a:r>
            <a:b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</a:rPr>
              <a:t>от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</a:rPr>
              <a:t>120 рублей, в зависимости от страховой суммы, возраста застрахованного и набора рисков.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7" name="Прямоугольник"/>
          <p:cNvSpPr/>
          <p:nvPr/>
        </p:nvSpPr>
        <p:spPr>
          <a:xfrm>
            <a:off x="8497633" y="4738256"/>
            <a:ext cx="648329" cy="4090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6798" tIns="46798" rIns="46798" bIns="46798"/>
          <a:lstStyle/>
          <a:p>
            <a:endParaRPr/>
          </a:p>
        </p:txBody>
      </p:sp>
      <p:sp>
        <p:nvSpPr>
          <p:cNvPr id="28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8497633" y="4835054"/>
            <a:ext cx="646367" cy="215440"/>
          </a:xfrm>
        </p:spPr>
        <p:txBody>
          <a:bodyPr/>
          <a:lstStyle/>
          <a:p>
            <a:pPr algn="ctr"/>
            <a:fld id="{86CB4B4D-7CA3-9044-876B-883B54F8677D}" type="slidenum">
              <a:rPr lang="ru-RU" sz="800" b="0" smtClean="0">
                <a:solidFill>
                  <a:schemeClr val="tx1"/>
                </a:solidFill>
              </a:rPr>
              <a:pPr algn="ctr"/>
              <a:t>11</a:t>
            </a:fld>
            <a:endParaRPr lang="ru-RU" sz="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Изображение" descr="Изображение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876" y="1861815"/>
            <a:ext cx="4327747" cy="996589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Страхование…"/>
          <p:cNvSpPr txBox="1"/>
          <p:nvPr/>
        </p:nvSpPr>
        <p:spPr>
          <a:xfrm>
            <a:off x="396702" y="308778"/>
            <a:ext cx="4807708" cy="812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90000"/>
              </a:lnSpc>
              <a:defRPr sz="2600" b="1"/>
            </a:pPr>
            <a:r>
              <a:rPr dirty="0" err="1"/>
              <a:t>Страхование</a:t>
            </a:r>
            <a:endParaRPr dirty="0"/>
          </a:p>
          <a:p>
            <a:pPr>
              <a:lnSpc>
                <a:spcPct val="90000"/>
              </a:lnSpc>
              <a:defRPr sz="2600" b="1"/>
            </a:pPr>
            <a:r>
              <a:rPr dirty="0" err="1"/>
              <a:t>от</a:t>
            </a:r>
            <a:r>
              <a:rPr dirty="0"/>
              <a:t> </a:t>
            </a:r>
            <a:r>
              <a:rPr dirty="0" err="1"/>
              <a:t>несчастных</a:t>
            </a:r>
            <a:r>
              <a:rPr dirty="0"/>
              <a:t> </a:t>
            </a:r>
            <a:r>
              <a:rPr dirty="0" err="1" smtClean="0"/>
              <a:t>случаев</a:t>
            </a:r>
            <a:endParaRPr dirty="0"/>
          </a:p>
        </p:txBody>
      </p:sp>
      <p:sp>
        <p:nvSpPr>
          <p:cNvPr id="496" name="Программа СОГАЗ Персона…"/>
          <p:cNvSpPr txBox="1"/>
          <p:nvPr/>
        </p:nvSpPr>
        <p:spPr>
          <a:xfrm>
            <a:off x="377981" y="1173084"/>
            <a:ext cx="2280428" cy="492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400"/>
            </a:pPr>
            <a:r>
              <a:rPr sz="1300" dirty="0" err="1">
                <a:solidFill>
                  <a:schemeClr val="accent1"/>
                </a:solidFill>
              </a:rPr>
              <a:t>Программа</a:t>
            </a:r>
            <a:r>
              <a:rPr sz="1300" dirty="0">
                <a:solidFill>
                  <a:schemeClr val="accent1"/>
                </a:solidFill>
              </a:rPr>
              <a:t> СОГАЗ </a:t>
            </a:r>
            <a:r>
              <a:rPr sz="1300" dirty="0" err="1">
                <a:solidFill>
                  <a:schemeClr val="accent1"/>
                </a:solidFill>
              </a:rPr>
              <a:t>Персона</a:t>
            </a:r>
            <a:endParaRPr sz="1300" dirty="0">
              <a:solidFill>
                <a:schemeClr val="accent1"/>
              </a:solidFill>
            </a:endParaRPr>
          </a:p>
          <a:p>
            <a:pPr>
              <a:defRPr sz="1400"/>
            </a:pPr>
            <a:r>
              <a:rPr sz="1300" dirty="0">
                <a:solidFill>
                  <a:schemeClr val="accent1"/>
                </a:solidFill>
              </a:rPr>
              <a:t>«</a:t>
            </a:r>
            <a:r>
              <a:rPr sz="1300" dirty="0" err="1">
                <a:solidFill>
                  <a:schemeClr val="accent1"/>
                </a:solidFill>
              </a:rPr>
              <a:t>Нет</a:t>
            </a:r>
            <a:r>
              <a:rPr sz="1300" dirty="0">
                <a:solidFill>
                  <a:schemeClr val="accent1"/>
                </a:solidFill>
              </a:rPr>
              <a:t> </a:t>
            </a:r>
            <a:r>
              <a:rPr lang="ru-RU" sz="1300" dirty="0" smtClean="0">
                <a:solidFill>
                  <a:schemeClr val="accent1"/>
                </a:solidFill>
              </a:rPr>
              <a:t>б</a:t>
            </a:r>
            <a:r>
              <a:rPr sz="1300" dirty="0" err="1" smtClean="0">
                <a:solidFill>
                  <a:schemeClr val="accent1"/>
                </a:solidFill>
              </a:rPr>
              <a:t>олезням</a:t>
            </a:r>
            <a:r>
              <a:rPr sz="1300" dirty="0">
                <a:solidFill>
                  <a:schemeClr val="accent1"/>
                </a:solidFill>
              </a:rPr>
              <a:t>»</a:t>
            </a:r>
          </a:p>
        </p:txBody>
      </p:sp>
      <p:sp>
        <p:nvSpPr>
          <p:cNvPr id="497" name="Несчастный случай или болезнь может привести к частичной или…"/>
          <p:cNvSpPr txBox="1"/>
          <p:nvPr/>
        </p:nvSpPr>
        <p:spPr>
          <a:xfrm>
            <a:off x="431799" y="1951085"/>
            <a:ext cx="3700775" cy="76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10000"/>
              </a:lnSpc>
              <a:defRPr sz="800" b="1"/>
            </a:pPr>
            <a:r>
              <a:rPr lang="ru-RU" dirty="0" smtClean="0"/>
              <a:t>Несчастный случай или болезнь может привести к частичной или</a:t>
            </a:r>
          </a:p>
          <a:p>
            <a:pPr>
              <a:lnSpc>
                <a:spcPct val="110000"/>
              </a:lnSpc>
              <a:defRPr sz="800" b="1"/>
            </a:pPr>
            <a:r>
              <a:rPr lang="ru-RU" dirty="0" smtClean="0"/>
              <a:t>полной потере заработка, а также к расходам на лечение. Страхование от несчастных случаев и болезней — это способ позаботиться о себе и своих близких при непредвиденных обстоятельствах, связанных со здоровьем</a:t>
            </a:r>
            <a:endParaRPr lang="ru-RU" dirty="0"/>
          </a:p>
        </p:txBody>
      </p:sp>
      <p:sp>
        <p:nvSpPr>
          <p:cNvPr id="498" name="Условия программы:"/>
          <p:cNvSpPr txBox="1"/>
          <p:nvPr/>
        </p:nvSpPr>
        <p:spPr>
          <a:xfrm>
            <a:off x="4818358" y="1474163"/>
            <a:ext cx="1816504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solidFill>
                  <a:srgbClr val="1E0A5A"/>
                </a:solidFill>
              </a:defRPr>
            </a:lvl1pPr>
          </a:lstStyle>
          <a:p>
            <a:r>
              <a:rPr dirty="0" err="1"/>
              <a:t>Условия</a:t>
            </a:r>
            <a:r>
              <a:rPr dirty="0"/>
              <a:t> </a:t>
            </a:r>
            <a:r>
              <a:rPr dirty="0" err="1"/>
              <a:t>программы</a:t>
            </a:r>
            <a:r>
              <a:rPr dirty="0"/>
              <a:t>:</a:t>
            </a:r>
          </a:p>
        </p:txBody>
      </p:sp>
      <p:sp>
        <p:nvSpPr>
          <p:cNvPr id="499" name="Возраст Застрахованного…"/>
          <p:cNvSpPr txBox="1"/>
          <p:nvPr/>
        </p:nvSpPr>
        <p:spPr>
          <a:xfrm>
            <a:off x="4823490" y="1851787"/>
            <a:ext cx="1458473" cy="408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just">
              <a:lnSpc>
                <a:spcPct val="90000"/>
              </a:lnSpc>
              <a:defRPr sz="800"/>
            </a:pPr>
            <a:r>
              <a:t>Возраст Застрахованного</a:t>
            </a:r>
          </a:p>
          <a:p>
            <a:pPr algn="just">
              <a:lnSpc>
                <a:spcPct val="90000"/>
              </a:lnSpc>
              <a:defRPr sz="800" b="1"/>
            </a:pPr>
            <a:r>
              <a:rPr b="0"/>
              <a:t>лица</a:t>
            </a:r>
            <a:r>
              <a:t> </a:t>
            </a:r>
            <a:r>
              <a:rPr b="0"/>
              <a:t>— </a:t>
            </a:r>
            <a:r>
              <a:rPr>
                <a:solidFill>
                  <a:schemeClr val="accent1"/>
                </a:solidFill>
              </a:rPr>
              <a:t>от 1 года до 60 лет</a:t>
            </a:r>
            <a:endParaRPr b="0">
              <a:solidFill>
                <a:schemeClr val="accent1"/>
              </a:solidFill>
            </a:endParaRPr>
          </a:p>
          <a:p>
            <a:pPr algn="just">
              <a:lnSpc>
                <a:spcPct val="90000"/>
              </a:lnSpc>
              <a:defRPr sz="800" b="1"/>
            </a:pPr>
            <a:r>
              <a:rPr b="0"/>
              <a:t>(включительно)</a:t>
            </a:r>
          </a:p>
        </p:txBody>
      </p:sp>
      <p:sp>
        <p:nvSpPr>
          <p:cNvPr id="500" name="Срок страхования — 1 год"/>
          <p:cNvSpPr txBox="1"/>
          <p:nvPr/>
        </p:nvSpPr>
        <p:spPr>
          <a:xfrm>
            <a:off x="4831006" y="2324009"/>
            <a:ext cx="1365901" cy="202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just">
              <a:defRPr sz="800" b="1"/>
            </a:pPr>
            <a:r>
              <a:rPr b="0"/>
              <a:t>Срок страхования</a:t>
            </a:r>
            <a:r>
              <a:t> </a:t>
            </a:r>
            <a:r>
              <a:rPr>
                <a:solidFill>
                  <a:schemeClr val="accent1"/>
                </a:solidFill>
              </a:rPr>
              <a:t>— 1 год</a:t>
            </a:r>
          </a:p>
        </p:txBody>
      </p:sp>
      <p:sp>
        <p:nvSpPr>
          <p:cNvPr id="501" name="Страховое покрытие включает в себя…"/>
          <p:cNvSpPr txBox="1"/>
          <p:nvPr/>
        </p:nvSpPr>
        <p:spPr>
          <a:xfrm>
            <a:off x="4825300" y="2513626"/>
            <a:ext cx="1903722" cy="76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10000"/>
              </a:lnSpc>
              <a:defRPr sz="800" b="1"/>
            </a:pPr>
            <a:r>
              <a:rPr b="0" dirty="0" err="1"/>
              <a:t>Страховое</a:t>
            </a:r>
            <a:r>
              <a:rPr b="0" dirty="0"/>
              <a:t> </a:t>
            </a:r>
            <a:r>
              <a:rPr b="0" dirty="0" err="1"/>
              <a:t>покрытие</a:t>
            </a:r>
            <a:r>
              <a:rPr b="0" dirty="0"/>
              <a:t> </a:t>
            </a:r>
            <a:r>
              <a:rPr b="0" dirty="0" err="1"/>
              <a:t>включает</a:t>
            </a:r>
            <a:r>
              <a:rPr dirty="0"/>
              <a:t> </a:t>
            </a:r>
            <a:r>
              <a:rPr b="0" dirty="0"/>
              <a:t>в </a:t>
            </a:r>
            <a:r>
              <a:rPr b="0" dirty="0" err="1"/>
              <a:t>себя</a:t>
            </a:r>
            <a:endParaRPr b="0" dirty="0"/>
          </a:p>
          <a:p>
            <a:pPr>
              <a:lnSpc>
                <a:spcPct val="110000"/>
              </a:lnSpc>
              <a:defRPr sz="800" b="1"/>
            </a:pPr>
            <a:r>
              <a:rPr b="0" dirty="0" err="1"/>
              <a:t>страхование</a:t>
            </a:r>
            <a:r>
              <a:rPr b="0" dirty="0"/>
              <a:t> </a:t>
            </a:r>
            <a:r>
              <a:rPr b="0" dirty="0" err="1"/>
              <a:t>от</a:t>
            </a:r>
            <a:r>
              <a:rPr b="0" dirty="0"/>
              <a:t> </a:t>
            </a:r>
            <a:r>
              <a:rPr b="0" dirty="0" err="1"/>
              <a:t>несчастных</a:t>
            </a:r>
            <a:r>
              <a:rPr b="0" dirty="0"/>
              <a:t> </a:t>
            </a:r>
            <a:r>
              <a:rPr b="0" dirty="0" err="1"/>
              <a:t>случаев</a:t>
            </a:r>
            <a:r>
              <a:rPr b="0" dirty="0"/>
              <a:t>,</a:t>
            </a:r>
          </a:p>
          <a:p>
            <a:pPr>
              <a:lnSpc>
                <a:spcPct val="110000"/>
              </a:lnSpc>
              <a:defRPr sz="800" b="1"/>
            </a:pPr>
            <a:r>
              <a:rPr b="0" dirty="0"/>
              <a:t>а </a:t>
            </a:r>
            <a:r>
              <a:rPr b="0" dirty="0" err="1"/>
              <a:t>также</a:t>
            </a:r>
            <a:r>
              <a:rPr b="0" dirty="0"/>
              <a:t> </a:t>
            </a:r>
            <a:r>
              <a:rPr b="0" dirty="0" err="1"/>
              <a:t>на</a:t>
            </a:r>
            <a:r>
              <a:rPr b="0" dirty="0"/>
              <a:t> </a:t>
            </a:r>
            <a:r>
              <a:rPr b="0" dirty="0" err="1"/>
              <a:t>случай</a:t>
            </a:r>
            <a:r>
              <a:rPr b="0" dirty="0"/>
              <a:t> </a:t>
            </a:r>
            <a:r>
              <a:rPr b="0" dirty="0" err="1"/>
              <a:t>впервые</a:t>
            </a:r>
            <a:endParaRPr b="0" dirty="0"/>
          </a:p>
          <a:p>
            <a:pPr>
              <a:lnSpc>
                <a:spcPct val="110000"/>
              </a:lnSpc>
              <a:defRPr sz="800" b="1"/>
            </a:pPr>
            <a:r>
              <a:rPr b="0" dirty="0" err="1"/>
              <a:t>диагностированных</a:t>
            </a:r>
            <a:r>
              <a:rPr b="0" dirty="0"/>
              <a:t> </a:t>
            </a:r>
            <a:r>
              <a:rPr b="0" dirty="0" err="1" smtClean="0"/>
              <a:t>заболеваний</a:t>
            </a:r>
            <a:r>
              <a:rPr lang="ru-RU" b="0" baseline="30000" dirty="0" smtClean="0"/>
              <a:t>2</a:t>
            </a:r>
            <a:r>
              <a:rPr b="0" dirty="0" smtClean="0"/>
              <a:t>, </a:t>
            </a:r>
            <a:r>
              <a:rPr b="0" dirty="0"/>
              <a:t/>
            </a:r>
            <a:br>
              <a:rPr b="0" dirty="0"/>
            </a:br>
            <a:r>
              <a:rPr b="0" dirty="0"/>
              <a:t>в </a:t>
            </a:r>
            <a:r>
              <a:rPr b="0" dirty="0" err="1"/>
              <a:t>том</a:t>
            </a:r>
            <a:r>
              <a:rPr b="0" dirty="0"/>
              <a:t> </a:t>
            </a:r>
            <a:r>
              <a:rPr b="0" dirty="0" err="1"/>
              <a:t>числе</a:t>
            </a:r>
            <a:r>
              <a:rPr b="0" dirty="0"/>
              <a:t> </a:t>
            </a:r>
            <a:r>
              <a:rPr lang="en-US" dirty="0" smtClean="0"/>
              <a:t>COVID</a:t>
            </a:r>
            <a:r>
              <a:rPr dirty="0" smtClean="0"/>
              <a:t>-19 </a:t>
            </a:r>
            <a:endParaRPr dirty="0"/>
          </a:p>
        </p:txBody>
      </p:sp>
      <p:sp>
        <p:nvSpPr>
          <p:cNvPr id="502" name="Фиксированная стоимость…"/>
          <p:cNvSpPr txBox="1"/>
          <p:nvPr/>
        </p:nvSpPr>
        <p:spPr>
          <a:xfrm>
            <a:off x="4822473" y="3263107"/>
            <a:ext cx="1435107" cy="316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just">
              <a:defRPr sz="800"/>
            </a:pPr>
            <a:r>
              <a:t>Фиксированная стоимость</a:t>
            </a:r>
          </a:p>
          <a:p>
            <a:pPr algn="just">
              <a:defRPr sz="800"/>
            </a:pPr>
            <a:r>
              <a:t>программы — </a:t>
            </a:r>
            <a:r>
              <a:rPr b="1">
                <a:solidFill>
                  <a:schemeClr val="accent1"/>
                </a:solidFill>
              </a:rPr>
              <a:t>4 500 рублей</a:t>
            </a:r>
          </a:p>
        </p:txBody>
      </p:sp>
      <p:sp>
        <p:nvSpPr>
          <p:cNvPr id="503" name="Фиксированная страховая сумма —…"/>
          <p:cNvSpPr txBox="1"/>
          <p:nvPr/>
        </p:nvSpPr>
        <p:spPr>
          <a:xfrm>
            <a:off x="4837309" y="3644016"/>
            <a:ext cx="1829402" cy="316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just">
              <a:defRPr sz="800"/>
            </a:pPr>
            <a:r>
              <a:t>Фиксированная страховая сумма —</a:t>
            </a:r>
          </a:p>
          <a:p>
            <a:pPr algn="just">
              <a:defRPr sz="800">
                <a:solidFill>
                  <a:schemeClr val="accent1"/>
                </a:solidFill>
              </a:defRPr>
            </a:pPr>
            <a:r>
              <a:rPr b="1"/>
              <a:t>300 000 рублей</a:t>
            </a:r>
          </a:p>
        </p:txBody>
      </p:sp>
      <p:pic>
        <p:nvPicPr>
          <p:cNvPr id="504" name="Изображение" descr="Изображение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7479" y="1474164"/>
            <a:ext cx="2186498" cy="2554912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*  Заболеванием является любое острое, впервые диагностированное в течение периода действия страхования заболевание Застрахованного лица,…"/>
          <p:cNvSpPr txBox="1"/>
          <p:nvPr/>
        </p:nvSpPr>
        <p:spPr>
          <a:xfrm>
            <a:off x="396702" y="4540275"/>
            <a:ext cx="8100931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90000"/>
              </a:lnSpc>
              <a:defRPr sz="450"/>
            </a:pPr>
            <a:r>
              <a:rPr lang="ru-RU" sz="600" baseline="300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sz="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</a:rPr>
              <a:t>В зависимости от условий договора страхования. </a:t>
            </a:r>
          </a:p>
          <a:p>
            <a:pPr>
              <a:lnSpc>
                <a:spcPct val="90000"/>
              </a:lnSpc>
              <a:defRPr sz="450"/>
            </a:pPr>
            <a:r>
              <a:rPr lang="ru-RU" sz="600" baseline="30000" dirty="0" smtClean="0">
                <a:solidFill>
                  <a:schemeClr val="bg1">
                    <a:lumMod val="50000"/>
                  </a:schemeClr>
                </a:solidFill>
              </a:rPr>
              <a:t>2 </a:t>
            </a:r>
            <a:r>
              <a:rPr sz="600" dirty="0" err="1" smtClean="0">
                <a:solidFill>
                  <a:schemeClr val="bg1">
                    <a:lumMod val="50000"/>
                  </a:schemeClr>
                </a:solidFill>
              </a:rPr>
              <a:t>Заболеванием</a:t>
            </a:r>
            <a:r>
              <a:rPr sz="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600" dirty="0" err="1">
                <a:solidFill>
                  <a:schemeClr val="bg1">
                    <a:lumMod val="50000"/>
                  </a:schemeClr>
                </a:solidFill>
              </a:rPr>
              <a:t>является</a:t>
            </a:r>
            <a:r>
              <a:rPr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600" dirty="0" err="1">
                <a:solidFill>
                  <a:schemeClr val="bg1">
                    <a:lumMod val="50000"/>
                  </a:schemeClr>
                </a:solidFill>
              </a:rPr>
              <a:t>любое</a:t>
            </a:r>
            <a:r>
              <a:rPr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600" dirty="0" err="1">
                <a:solidFill>
                  <a:schemeClr val="bg1">
                    <a:lumMod val="50000"/>
                  </a:schemeClr>
                </a:solidFill>
              </a:rPr>
              <a:t>острое</a:t>
            </a:r>
            <a:r>
              <a:rPr sz="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sz="600" dirty="0" err="1">
                <a:solidFill>
                  <a:schemeClr val="bg1">
                    <a:lumMod val="50000"/>
                  </a:schemeClr>
                </a:solidFill>
              </a:rPr>
              <a:t>впервые</a:t>
            </a:r>
            <a:r>
              <a:rPr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600" dirty="0" err="1">
                <a:solidFill>
                  <a:schemeClr val="bg1">
                    <a:lumMod val="50000"/>
                  </a:schemeClr>
                </a:solidFill>
              </a:rPr>
              <a:t>диагностированное</a:t>
            </a:r>
            <a:r>
              <a:rPr sz="600" dirty="0">
                <a:solidFill>
                  <a:schemeClr val="bg1">
                    <a:lumMod val="50000"/>
                  </a:schemeClr>
                </a:solidFill>
              </a:rPr>
              <a:t> в </a:t>
            </a:r>
            <a:r>
              <a:rPr sz="600" dirty="0" err="1">
                <a:solidFill>
                  <a:schemeClr val="bg1">
                    <a:lumMod val="50000"/>
                  </a:schemeClr>
                </a:solidFill>
              </a:rPr>
              <a:t>течение</a:t>
            </a:r>
            <a:r>
              <a:rPr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600" dirty="0" err="1">
                <a:solidFill>
                  <a:schemeClr val="bg1">
                    <a:lumMod val="50000"/>
                  </a:schemeClr>
                </a:solidFill>
              </a:rPr>
              <a:t>периода</a:t>
            </a:r>
            <a:r>
              <a:rPr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600" dirty="0" err="1">
                <a:solidFill>
                  <a:schemeClr val="bg1">
                    <a:lumMod val="50000"/>
                  </a:schemeClr>
                </a:solidFill>
              </a:rPr>
              <a:t>действия</a:t>
            </a:r>
            <a:r>
              <a:rPr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600" dirty="0" err="1">
                <a:solidFill>
                  <a:schemeClr val="bg1">
                    <a:lumMod val="50000"/>
                  </a:schemeClr>
                </a:solidFill>
              </a:rPr>
              <a:t>страхования</a:t>
            </a:r>
            <a:r>
              <a:rPr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600" dirty="0" err="1">
                <a:solidFill>
                  <a:schemeClr val="bg1">
                    <a:lumMod val="50000"/>
                  </a:schemeClr>
                </a:solidFill>
              </a:rPr>
              <a:t>заболевание</a:t>
            </a:r>
            <a:r>
              <a:rPr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600" dirty="0" err="1">
                <a:solidFill>
                  <a:schemeClr val="bg1">
                    <a:lumMod val="50000"/>
                  </a:schemeClr>
                </a:solidFill>
              </a:rPr>
              <a:t>Застрахованного</a:t>
            </a:r>
            <a:r>
              <a:rPr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600" dirty="0" err="1">
                <a:solidFill>
                  <a:schemeClr val="bg1">
                    <a:lumMod val="50000"/>
                  </a:schemeClr>
                </a:solidFill>
              </a:rPr>
              <a:t>лица</a:t>
            </a:r>
            <a:r>
              <a:rPr sz="600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600" dirty="0" err="1">
                <a:solidFill>
                  <a:schemeClr val="bg1">
                    <a:lumMod val="50000"/>
                  </a:schemeClr>
                </a:solidFill>
              </a:rPr>
              <a:t>за</a:t>
            </a:r>
            <a:r>
              <a:rPr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600" dirty="0" err="1">
                <a:solidFill>
                  <a:schemeClr val="bg1">
                    <a:lumMod val="50000"/>
                  </a:schemeClr>
                </a:solidFill>
              </a:rPr>
              <a:t>исключением</a:t>
            </a:r>
            <a:r>
              <a:rPr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600" dirty="0" err="1">
                <a:solidFill>
                  <a:schemeClr val="bg1">
                    <a:lumMod val="50000"/>
                  </a:schemeClr>
                </a:solidFill>
              </a:rPr>
              <a:t>заболеваний</a:t>
            </a:r>
            <a:r>
              <a:rPr sz="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sz="600" dirty="0" err="1">
                <a:solidFill>
                  <a:schemeClr val="bg1">
                    <a:lumMod val="50000"/>
                  </a:schemeClr>
                </a:solidFill>
              </a:rPr>
              <a:t>предусмотренных</a:t>
            </a:r>
            <a:r>
              <a:rPr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600" dirty="0" err="1" smtClean="0">
                <a:solidFill>
                  <a:schemeClr val="bg1">
                    <a:lumMod val="50000"/>
                  </a:schemeClr>
                </a:solidFill>
              </a:rPr>
              <a:t>разделом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</a:rPr>
              <a:t>4 </a:t>
            </a:r>
            <a:r>
              <a:rPr sz="600" dirty="0" err="1" smtClean="0">
                <a:solidFill>
                  <a:schemeClr val="bg1">
                    <a:lumMod val="50000"/>
                  </a:schemeClr>
                </a:solidFill>
              </a:rPr>
              <a:t>Условий</a:t>
            </a:r>
            <a:r>
              <a:rPr sz="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600" dirty="0">
                <a:solidFill>
                  <a:schemeClr val="bg1">
                    <a:lumMod val="50000"/>
                  </a:schemeClr>
                </a:solidFill>
              </a:rPr>
              <a:t>к </a:t>
            </a:r>
            <a:r>
              <a:rPr sz="600" dirty="0" err="1">
                <a:solidFill>
                  <a:schemeClr val="bg1">
                    <a:lumMod val="50000"/>
                  </a:schemeClr>
                </a:solidFill>
              </a:rPr>
              <a:t>Программе</a:t>
            </a:r>
            <a:r>
              <a:rPr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600" dirty="0" err="1">
                <a:solidFill>
                  <a:schemeClr val="bg1">
                    <a:lumMod val="50000"/>
                  </a:schemeClr>
                </a:solidFill>
              </a:rPr>
              <a:t>страхования</a:t>
            </a:r>
            <a:r>
              <a:rPr sz="6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sz="600" dirty="0" err="1">
                <a:solidFill>
                  <a:schemeClr val="bg1">
                    <a:lumMod val="50000"/>
                  </a:schemeClr>
                </a:solidFill>
              </a:rPr>
              <a:t>Более</a:t>
            </a:r>
            <a:r>
              <a:rPr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600" dirty="0" err="1">
                <a:solidFill>
                  <a:schemeClr val="bg1">
                    <a:lumMod val="50000"/>
                  </a:schemeClr>
                </a:solidFill>
              </a:rPr>
              <a:t>подробную</a:t>
            </a:r>
            <a:r>
              <a:rPr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600" dirty="0" err="1">
                <a:solidFill>
                  <a:schemeClr val="bg1">
                    <a:lumMod val="50000"/>
                  </a:schemeClr>
                </a:solidFill>
              </a:rPr>
              <a:t>информацию</a:t>
            </a:r>
            <a:r>
              <a:rPr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600" dirty="0" err="1">
                <a:solidFill>
                  <a:schemeClr val="bg1">
                    <a:lumMod val="50000"/>
                  </a:schemeClr>
                </a:solidFill>
              </a:rPr>
              <a:t>можно</a:t>
            </a:r>
            <a:r>
              <a:rPr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600" dirty="0" err="1">
                <a:solidFill>
                  <a:schemeClr val="bg1">
                    <a:lumMod val="50000"/>
                  </a:schemeClr>
                </a:solidFill>
              </a:rPr>
              <a:t>получить</a:t>
            </a:r>
            <a:r>
              <a:rPr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600" dirty="0" err="1">
                <a:solidFill>
                  <a:schemeClr val="bg1">
                    <a:lumMod val="50000"/>
                  </a:schemeClr>
                </a:solidFill>
              </a:rPr>
              <a:t>по</a:t>
            </a:r>
            <a:r>
              <a:rPr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600" dirty="0" err="1">
                <a:solidFill>
                  <a:schemeClr val="bg1">
                    <a:lumMod val="50000"/>
                  </a:schemeClr>
                </a:solidFill>
              </a:rPr>
              <a:t>телефону</a:t>
            </a:r>
            <a:r>
              <a:rPr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600" dirty="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600" dirty="0" smtClean="0">
                <a:solidFill>
                  <a:schemeClr val="bg1">
                    <a:lumMod val="50000"/>
                  </a:schemeClr>
                </a:solidFill>
              </a:rPr>
              <a:t>800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600" dirty="0" smtClean="0">
                <a:solidFill>
                  <a:schemeClr val="bg1">
                    <a:lumMod val="50000"/>
                  </a:schemeClr>
                </a:solidFill>
              </a:rPr>
              <a:t>333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</a:rPr>
              <a:t> 66 35 </a:t>
            </a:r>
            <a:r>
              <a:rPr sz="600" dirty="0" err="1">
                <a:solidFill>
                  <a:schemeClr val="bg1">
                    <a:lumMod val="50000"/>
                  </a:schemeClr>
                </a:solidFill>
              </a:rPr>
              <a:t>или</a:t>
            </a:r>
            <a:r>
              <a:rPr sz="600" dirty="0">
                <a:solidFill>
                  <a:schemeClr val="bg1">
                    <a:lumMod val="50000"/>
                  </a:schemeClr>
                </a:solidFill>
              </a:rPr>
              <a:t> у 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</a:rPr>
              <a:t>представителя</a:t>
            </a:r>
            <a:r>
              <a:rPr sz="600" dirty="0">
                <a:solidFill>
                  <a:schemeClr val="bg1">
                    <a:lumMod val="50000"/>
                  </a:schemeClr>
                </a:solidFill>
              </a:rPr>
              <a:t> АО «СОГАЗ</a:t>
            </a:r>
            <a:r>
              <a:rPr sz="600" dirty="0" smtClean="0">
                <a:solidFill>
                  <a:schemeClr val="bg1">
                    <a:lumMod val="50000"/>
                  </a:schemeClr>
                </a:solidFill>
              </a:rPr>
              <a:t>».</a:t>
            </a:r>
            <a:endParaRPr lang="ru-RU" sz="6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defRPr sz="450"/>
            </a:pPr>
            <a:r>
              <a:rPr lang="ru-RU" sz="600" dirty="0">
                <a:solidFill>
                  <a:schemeClr val="bg1">
                    <a:lumMod val="50000"/>
                  </a:schemeClr>
                </a:solidFill>
              </a:rPr>
              <a:t>До заключения договора страхования потенциальный получатель страховых услуг может ознакомиться с подробными условиями программы (включая Условия страхования, Правила страхования и Памятку получателю страховых услуг) у представителя АО «СОГАЗ» и на сайте Страховщика </a:t>
            </a:r>
            <a:r>
              <a:rPr lang="ru-RU" sz="600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www.sogaz.ru</a:t>
            </a:r>
            <a:r>
              <a:rPr lang="ru-RU" sz="6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defRPr sz="450"/>
            </a:pPr>
            <a:endParaRPr sz="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Условия программы:"/>
          <p:cNvSpPr txBox="1"/>
          <p:nvPr/>
        </p:nvSpPr>
        <p:spPr>
          <a:xfrm>
            <a:off x="396702" y="3035968"/>
            <a:ext cx="3735872" cy="292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400">
                <a:solidFill>
                  <a:srgbClr val="1E0A5A"/>
                </a:solidFill>
              </a:defRPr>
            </a:lvl1pPr>
          </a:lstStyle>
          <a:p>
            <a:r>
              <a:rPr lang="ru-RU" sz="1300" dirty="0" smtClean="0">
                <a:solidFill>
                  <a:schemeClr val="accent1"/>
                </a:solidFill>
              </a:rPr>
              <a:t>Страховая выплата предусмотрена в случае</a:t>
            </a:r>
            <a:r>
              <a:rPr lang="ru-RU" sz="1300" baseline="30000" dirty="0" smtClean="0">
                <a:solidFill>
                  <a:schemeClr val="accent1"/>
                </a:solidFill>
              </a:rPr>
              <a:t>1</a:t>
            </a:r>
            <a:r>
              <a:rPr lang="ru-RU" sz="1300" dirty="0" smtClean="0">
                <a:solidFill>
                  <a:schemeClr val="accent1"/>
                </a:solidFill>
              </a:rPr>
              <a:t>:</a:t>
            </a:r>
            <a:endParaRPr sz="1300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6702" y="3372797"/>
            <a:ext cx="3354591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800" dirty="0" smtClean="0"/>
              <a:t>временной </a:t>
            </a:r>
            <a:r>
              <a:rPr lang="ru-RU" sz="800" dirty="0"/>
              <a:t>утраты трудоспособности или </a:t>
            </a:r>
            <a:r>
              <a:rPr lang="ru-RU" sz="800" dirty="0" smtClean="0"/>
              <a:t>временного расстройства </a:t>
            </a:r>
            <a:r>
              <a:rPr lang="ru-RU" sz="800" dirty="0"/>
              <a:t>здоровья застрахованного </a:t>
            </a:r>
            <a:r>
              <a:rPr lang="ru-RU" sz="800" dirty="0" smtClean="0"/>
              <a:t>лица;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800" dirty="0" smtClean="0"/>
              <a:t>утраты </a:t>
            </a:r>
            <a:r>
              <a:rPr lang="ru-RU" sz="800" dirty="0"/>
              <a:t>профессиональной </a:t>
            </a:r>
            <a:r>
              <a:rPr lang="ru-RU" sz="800" dirty="0" smtClean="0"/>
              <a:t>трудоспособности;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800" dirty="0" smtClean="0"/>
              <a:t>постоянной </a:t>
            </a:r>
            <a:r>
              <a:rPr lang="ru-RU" sz="800" dirty="0"/>
              <a:t>утраты трудоспособности (</a:t>
            </a:r>
            <a:r>
              <a:rPr lang="ru-RU" sz="800" dirty="0" smtClean="0"/>
              <a:t>инвалидности) застрахованного лица;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800" dirty="0" smtClean="0"/>
              <a:t>ухода </a:t>
            </a:r>
            <a:r>
              <a:rPr lang="ru-RU" sz="800" dirty="0"/>
              <a:t>из жизни застрахованного лица. </a:t>
            </a:r>
            <a:endParaRPr kumimoji="0" lang="ru-RU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33" name="Прямоугольник"/>
          <p:cNvSpPr/>
          <p:nvPr/>
        </p:nvSpPr>
        <p:spPr>
          <a:xfrm>
            <a:off x="8497633" y="4738256"/>
            <a:ext cx="648329" cy="4090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6798" tIns="46798" rIns="46798" bIns="46798"/>
          <a:lstStyle/>
          <a:p>
            <a:endParaRPr/>
          </a:p>
        </p:txBody>
      </p:sp>
      <p:sp>
        <p:nvSpPr>
          <p:cNvPr id="34" name="Номер слайда 1"/>
          <p:cNvSpPr txBox="1">
            <a:spLocks/>
          </p:cNvSpPr>
          <p:nvPr/>
        </p:nvSpPr>
        <p:spPr>
          <a:xfrm>
            <a:off x="8497633" y="4835054"/>
            <a:ext cx="646367" cy="215440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003366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algn="ctr"/>
            <a:fld id="{86CB4B4D-7CA3-9044-876B-883B54F8677D}" type="slidenum">
              <a:rPr lang="ru-RU" sz="800" b="0" smtClean="0">
                <a:solidFill>
                  <a:schemeClr val="tx1"/>
                </a:solidFill>
              </a:rPr>
              <a:pPr algn="ctr"/>
              <a:t>12</a:t>
            </a:fld>
            <a:endParaRPr lang="ru-RU" sz="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Изображение" descr="Изображение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2371" y="-1"/>
            <a:ext cx="3428694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568" name="TextBox 2"/>
          <p:cNvSpPr txBox="1"/>
          <p:nvPr/>
        </p:nvSpPr>
        <p:spPr>
          <a:xfrm>
            <a:off x="421893" y="2824456"/>
            <a:ext cx="1025649" cy="567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10000"/>
              </a:lnSpc>
              <a:defRPr sz="700"/>
            </a:pPr>
            <a:r>
              <a:t>Срочные онлайн-</a:t>
            </a:r>
          </a:p>
          <a:p>
            <a:pPr>
              <a:lnSpc>
                <a:spcPct val="110000"/>
              </a:lnSpc>
              <a:defRPr sz="700"/>
            </a:pPr>
            <a:r>
              <a:t>консультации</a:t>
            </a:r>
          </a:p>
          <a:p>
            <a:pPr>
              <a:lnSpc>
                <a:spcPct val="110000"/>
              </a:lnSpc>
              <a:defRPr sz="700"/>
            </a:pPr>
            <a:r>
              <a:t>с дежурным врачом –</a:t>
            </a:r>
          </a:p>
          <a:p>
            <a:pPr>
              <a:lnSpc>
                <a:spcPct val="110000"/>
              </a:lnSpc>
              <a:defRPr sz="700"/>
            </a:pPr>
            <a:r>
              <a:t>неограниченно</a:t>
            </a:r>
            <a:endParaRPr>
              <a:solidFill>
                <a:srgbClr val="002D87"/>
              </a:solidFill>
            </a:endParaRPr>
          </a:p>
        </p:txBody>
      </p:sp>
      <p:sp>
        <p:nvSpPr>
          <p:cNvPr id="569" name="TextBox 34"/>
          <p:cNvSpPr txBox="1"/>
          <p:nvPr/>
        </p:nvSpPr>
        <p:spPr>
          <a:xfrm>
            <a:off x="2123724" y="2824456"/>
            <a:ext cx="1440172" cy="46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10000"/>
              </a:lnSpc>
              <a:defRPr sz="700"/>
            </a:pPr>
            <a:r>
              <a:t>Плановые онлайн-консультации врача-специалиста по предварительной записи –</a:t>
            </a:r>
          </a:p>
          <a:p>
            <a:pPr>
              <a:lnSpc>
                <a:spcPct val="110000"/>
              </a:lnSpc>
              <a:defRPr sz="700"/>
            </a:pPr>
            <a:r>
              <a:t>3 раза</a:t>
            </a:r>
          </a:p>
        </p:txBody>
      </p:sp>
      <p:sp>
        <p:nvSpPr>
          <p:cNvPr id="570" name="TextBox 35"/>
          <p:cNvSpPr txBox="1"/>
          <p:nvPr/>
        </p:nvSpPr>
        <p:spPr>
          <a:xfrm>
            <a:off x="3923927" y="2824456"/>
            <a:ext cx="1470748" cy="567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110000"/>
              </a:lnSpc>
              <a:defRPr sz="700"/>
            </a:lvl1pPr>
          </a:lstStyle>
          <a:p>
            <a:r>
              <a:t>Комплекс лабораторных исследований по письменной рекомендации врача и по итогам онлайн-консультации за 50% стоимости – 1 раз</a:t>
            </a:r>
          </a:p>
        </p:txBody>
      </p:sp>
      <p:sp>
        <p:nvSpPr>
          <p:cNvPr id="571" name="TextBox 36"/>
          <p:cNvSpPr txBox="1"/>
          <p:nvPr/>
        </p:nvSpPr>
        <p:spPr>
          <a:xfrm>
            <a:off x="420936" y="3812902"/>
            <a:ext cx="1474786" cy="372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10000"/>
              </a:lnSpc>
              <a:defRPr sz="700"/>
            </a:pPr>
            <a:r>
              <a:t>Сервис Личный кабинет</a:t>
            </a:r>
          </a:p>
          <a:p>
            <a:pPr>
              <a:lnSpc>
                <a:spcPct val="110000"/>
              </a:lnSpc>
              <a:defRPr sz="700"/>
            </a:pPr>
            <a:r>
              <a:t>с историей обращений</a:t>
            </a:r>
          </a:p>
          <a:p>
            <a:pPr>
              <a:lnSpc>
                <a:spcPct val="110000"/>
              </a:lnSpc>
              <a:defRPr sz="700"/>
            </a:pPr>
            <a:r>
              <a:t>и рекомендациями врачей</a:t>
            </a:r>
          </a:p>
        </p:txBody>
      </p:sp>
      <p:sp>
        <p:nvSpPr>
          <p:cNvPr id="572" name="TextBox 37"/>
          <p:cNvSpPr txBox="1"/>
          <p:nvPr/>
        </p:nvSpPr>
        <p:spPr>
          <a:xfrm>
            <a:off x="2123725" y="3800202"/>
            <a:ext cx="1684698" cy="46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110000"/>
              </a:lnSpc>
              <a:defRPr sz="700"/>
            </a:lvl1pPr>
          </a:lstStyle>
          <a:p>
            <a:r>
              <a:t>Содействие в организации необходимых медицинских услуг, назначенных во время телемедицинской консультации</a:t>
            </a:r>
          </a:p>
        </p:txBody>
      </p:sp>
      <p:sp>
        <p:nvSpPr>
          <p:cNvPr id="573" name="Заголовок 1"/>
          <p:cNvSpPr txBox="1"/>
          <p:nvPr/>
        </p:nvSpPr>
        <p:spPr>
          <a:xfrm>
            <a:off x="465382" y="2546474"/>
            <a:ext cx="533549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r>
              <a:t>01</a:t>
            </a:r>
          </a:p>
        </p:txBody>
      </p:sp>
      <p:sp>
        <p:nvSpPr>
          <p:cNvPr id="574" name="Заголовок 1"/>
          <p:cNvSpPr txBox="1"/>
          <p:nvPr/>
        </p:nvSpPr>
        <p:spPr>
          <a:xfrm>
            <a:off x="2195733" y="2546474"/>
            <a:ext cx="533548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r>
              <a:t>02</a:t>
            </a:r>
          </a:p>
        </p:txBody>
      </p:sp>
      <p:sp>
        <p:nvSpPr>
          <p:cNvPr id="575" name="Заголовок 1"/>
          <p:cNvSpPr txBox="1"/>
          <p:nvPr/>
        </p:nvSpPr>
        <p:spPr>
          <a:xfrm>
            <a:off x="3975220" y="2546474"/>
            <a:ext cx="533547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r>
              <a:t>03</a:t>
            </a:r>
          </a:p>
        </p:txBody>
      </p:sp>
      <p:sp>
        <p:nvSpPr>
          <p:cNvPr id="576" name="Заголовок 1"/>
          <p:cNvSpPr txBox="1"/>
          <p:nvPr/>
        </p:nvSpPr>
        <p:spPr>
          <a:xfrm>
            <a:off x="465382" y="3488871"/>
            <a:ext cx="533549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r>
              <a:t>04</a:t>
            </a:r>
          </a:p>
        </p:txBody>
      </p:sp>
      <p:sp>
        <p:nvSpPr>
          <p:cNvPr id="577" name="Заголовок 1"/>
          <p:cNvSpPr txBox="1"/>
          <p:nvPr/>
        </p:nvSpPr>
        <p:spPr>
          <a:xfrm>
            <a:off x="2195733" y="3488871"/>
            <a:ext cx="533548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r>
              <a:t>05</a:t>
            </a:r>
          </a:p>
        </p:txBody>
      </p:sp>
      <p:sp>
        <p:nvSpPr>
          <p:cNvPr id="578" name="TextBox 13"/>
          <p:cNvSpPr txBox="1"/>
          <p:nvPr/>
        </p:nvSpPr>
        <p:spPr>
          <a:xfrm>
            <a:off x="395534" y="1175104"/>
            <a:ext cx="3996358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1000"/>
            </a:pPr>
            <a:r>
              <a:rPr lang="ru-RU" sz="900" dirty="0"/>
              <a:t>Мы постоянно внедряем новые технологии, предлагаем актуальные</a:t>
            </a:r>
          </a:p>
          <a:p>
            <a:pPr>
              <a:defRPr sz="1000"/>
            </a:pPr>
            <a:r>
              <a:rPr lang="ru-RU" sz="900" dirty="0"/>
              <a:t>и востребованные продукты и услуги. </a:t>
            </a:r>
          </a:p>
          <a:p>
            <a:pPr>
              <a:defRPr sz="1000"/>
            </a:pPr>
            <a:r>
              <a:rPr lang="ru-RU" sz="900" dirty="0"/>
              <a:t>Теперь вы можете получать консультации по медицинским вопросам</a:t>
            </a:r>
          </a:p>
          <a:p>
            <a:pPr>
              <a:defRPr sz="1000"/>
            </a:pPr>
            <a:r>
              <a:rPr lang="ru-RU" sz="900" b="1" dirty="0">
                <a:solidFill>
                  <a:schemeClr val="accent1"/>
                </a:solidFill>
              </a:rPr>
              <a:t>в чате или по видеосвязи</a:t>
            </a:r>
            <a:r>
              <a:rPr lang="ru-RU" sz="900" b="1" dirty="0"/>
              <a:t> </a:t>
            </a:r>
            <a:r>
              <a:rPr lang="ru-RU" sz="900" dirty="0"/>
              <a:t>(телемедицина)</a:t>
            </a:r>
          </a:p>
          <a:p>
            <a:pPr>
              <a:defRPr sz="1200"/>
            </a:pPr>
            <a:r>
              <a:rPr lang="ru-RU" sz="900" dirty="0"/>
              <a:t>из любой точки мира</a:t>
            </a:r>
            <a:r>
              <a:rPr lang="ru-RU" sz="900" baseline="30000" dirty="0"/>
              <a:t>1</a:t>
            </a:r>
            <a:r>
              <a:rPr lang="ru-RU" sz="900" dirty="0"/>
              <a:t> через </a:t>
            </a:r>
            <a:r>
              <a:rPr lang="ru-RU" sz="900" dirty="0" smtClean="0"/>
              <a:t>приложение «</a:t>
            </a:r>
            <a:r>
              <a:rPr lang="ru-RU" sz="900" dirty="0"/>
              <a:t>СОГАЗ – здоровье и страхование</a:t>
            </a:r>
            <a:r>
              <a:rPr lang="ru-RU" sz="900" dirty="0" smtClean="0"/>
              <a:t>».</a:t>
            </a:r>
            <a:endParaRPr sz="900" dirty="0"/>
          </a:p>
        </p:txBody>
      </p:sp>
      <p:sp>
        <p:nvSpPr>
          <p:cNvPr id="579" name="Программа включает следующие услуги:"/>
          <p:cNvSpPr txBox="1"/>
          <p:nvPr/>
        </p:nvSpPr>
        <p:spPr>
          <a:xfrm>
            <a:off x="394730" y="2131018"/>
            <a:ext cx="3497357" cy="288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dirty="0" err="1"/>
              <a:t>Программа</a:t>
            </a:r>
            <a:r>
              <a:rPr dirty="0"/>
              <a:t> </a:t>
            </a:r>
            <a:r>
              <a:rPr dirty="0" err="1"/>
              <a:t>включает</a:t>
            </a:r>
            <a:r>
              <a:rPr dirty="0"/>
              <a:t> </a:t>
            </a:r>
            <a:r>
              <a:rPr dirty="0" err="1"/>
              <a:t>следующие</a:t>
            </a:r>
            <a:r>
              <a:rPr dirty="0"/>
              <a:t> </a:t>
            </a:r>
            <a:r>
              <a:rPr dirty="0" err="1"/>
              <a:t>услуги</a:t>
            </a:r>
            <a:r>
              <a:rPr dirty="0"/>
              <a:t>:</a:t>
            </a:r>
          </a:p>
        </p:txBody>
      </p:sp>
      <p:sp>
        <p:nvSpPr>
          <p:cNvPr id="581" name="Программа ДМС…"/>
          <p:cNvSpPr txBox="1"/>
          <p:nvPr/>
        </p:nvSpPr>
        <p:spPr>
          <a:xfrm>
            <a:off x="396294" y="333128"/>
            <a:ext cx="2586601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566927">
              <a:defRPr sz="2300" b="1">
                <a:solidFill>
                  <a:srgbClr val="00005A"/>
                </a:solidFill>
              </a:defRPr>
            </a:pPr>
            <a:r>
              <a:rPr sz="2400" dirty="0" err="1">
                <a:solidFill>
                  <a:schemeClr val="tx1"/>
                </a:solidFill>
              </a:rPr>
              <a:t>Программа</a:t>
            </a:r>
            <a:r>
              <a:rPr sz="2400" dirty="0">
                <a:solidFill>
                  <a:schemeClr val="tx1"/>
                </a:solidFill>
              </a:rPr>
              <a:t> ДМС</a:t>
            </a:r>
          </a:p>
          <a:p>
            <a:pPr defTabSz="566927">
              <a:defRPr sz="2300" b="1">
                <a:solidFill>
                  <a:srgbClr val="00005A"/>
                </a:solidFill>
              </a:defRPr>
            </a:pPr>
            <a:r>
              <a:rPr sz="2400" dirty="0">
                <a:solidFill>
                  <a:schemeClr val="tx1"/>
                </a:solidFill>
              </a:rPr>
              <a:t>«</a:t>
            </a:r>
            <a:r>
              <a:rPr sz="2400" dirty="0" err="1">
                <a:solidFill>
                  <a:schemeClr val="tx1"/>
                </a:solidFill>
              </a:rPr>
              <a:t>Спроси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врача</a:t>
            </a:r>
            <a:r>
              <a:rPr sz="2400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31" name="Онлайн-консультации проводятся врачами без постановки диагноза и назначения лечения, носят общий рекомендательный характер.…"/>
          <p:cNvSpPr txBox="1"/>
          <p:nvPr/>
        </p:nvSpPr>
        <p:spPr>
          <a:xfrm>
            <a:off x="387150" y="4522947"/>
            <a:ext cx="4942111" cy="498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10000"/>
              </a:lnSpc>
              <a:defRPr sz="450"/>
            </a:pPr>
            <a:r>
              <a:rPr lang="ru-RU" sz="600" baseline="30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</a:rPr>
              <a:t> При условии наличия доступа к сети Интернет.</a:t>
            </a:r>
            <a:endParaRPr lang="ru-RU" sz="6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  <a:defRPr sz="450"/>
            </a:pPr>
            <a:r>
              <a:rPr lang="ru-RU" sz="600" baseline="30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600" dirty="0" err="1" smtClean="0">
                <a:solidFill>
                  <a:schemeClr val="bg1">
                    <a:lumMod val="50000"/>
                  </a:schemeClr>
                </a:solidFill>
              </a:rPr>
              <a:t>Онлайн-консультации</a:t>
            </a:r>
            <a:r>
              <a:rPr sz="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600" dirty="0" err="1">
                <a:solidFill>
                  <a:schemeClr val="bg1">
                    <a:lumMod val="50000"/>
                  </a:schemeClr>
                </a:solidFill>
              </a:rPr>
              <a:t>проводятся</a:t>
            </a:r>
            <a:r>
              <a:rPr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600" dirty="0" err="1">
                <a:solidFill>
                  <a:schemeClr val="bg1">
                    <a:lumMod val="50000"/>
                  </a:schemeClr>
                </a:solidFill>
              </a:rPr>
              <a:t>врачами</a:t>
            </a:r>
            <a:r>
              <a:rPr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600" dirty="0" err="1">
                <a:solidFill>
                  <a:schemeClr val="bg1">
                    <a:lumMod val="50000"/>
                  </a:schemeClr>
                </a:solidFill>
              </a:rPr>
              <a:t>без</a:t>
            </a:r>
            <a:r>
              <a:rPr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600" dirty="0" err="1">
                <a:solidFill>
                  <a:schemeClr val="bg1">
                    <a:lumMod val="50000"/>
                  </a:schemeClr>
                </a:solidFill>
              </a:rPr>
              <a:t>постановки</a:t>
            </a:r>
            <a:r>
              <a:rPr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600" dirty="0" err="1">
                <a:solidFill>
                  <a:schemeClr val="bg1">
                    <a:lumMod val="50000"/>
                  </a:schemeClr>
                </a:solidFill>
              </a:rPr>
              <a:t>диагноза</a:t>
            </a:r>
            <a:r>
              <a:rPr sz="600" dirty="0">
                <a:solidFill>
                  <a:schemeClr val="bg1">
                    <a:lumMod val="50000"/>
                  </a:schemeClr>
                </a:solidFill>
              </a:rPr>
              <a:t> и </a:t>
            </a:r>
            <a:r>
              <a:rPr sz="600" dirty="0" err="1">
                <a:solidFill>
                  <a:schemeClr val="bg1">
                    <a:lumMod val="50000"/>
                  </a:schemeClr>
                </a:solidFill>
              </a:rPr>
              <a:t>назначения</a:t>
            </a:r>
            <a:r>
              <a:rPr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600" dirty="0" err="1">
                <a:solidFill>
                  <a:schemeClr val="bg1">
                    <a:lumMod val="50000"/>
                  </a:schemeClr>
                </a:solidFill>
              </a:rPr>
              <a:t>лечения</a:t>
            </a:r>
            <a:r>
              <a:rPr sz="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sz="600" dirty="0" err="1">
                <a:solidFill>
                  <a:schemeClr val="bg1">
                    <a:lumMod val="50000"/>
                  </a:schemeClr>
                </a:solidFill>
              </a:rPr>
              <a:t>носят</a:t>
            </a:r>
            <a:r>
              <a:rPr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600" dirty="0" err="1">
                <a:solidFill>
                  <a:schemeClr val="bg1">
                    <a:lumMod val="50000"/>
                  </a:schemeClr>
                </a:solidFill>
              </a:rPr>
              <a:t>общий</a:t>
            </a:r>
            <a:r>
              <a:rPr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600" dirty="0" err="1">
                <a:solidFill>
                  <a:schemeClr val="bg1">
                    <a:lumMod val="50000"/>
                  </a:schemeClr>
                </a:solidFill>
              </a:rPr>
              <a:t>рекомендательный</a:t>
            </a:r>
            <a:r>
              <a:rPr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600" dirty="0" err="1" smtClean="0">
                <a:solidFill>
                  <a:schemeClr val="bg1">
                    <a:lumMod val="50000"/>
                  </a:schemeClr>
                </a:solidFill>
              </a:rPr>
              <a:t>характер</a:t>
            </a:r>
            <a:r>
              <a:rPr sz="6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600" dirty="0" err="1" smtClean="0">
                <a:solidFill>
                  <a:schemeClr val="bg1">
                    <a:lumMod val="50000"/>
                  </a:schemeClr>
                </a:solidFill>
              </a:rPr>
              <a:t>Предупреждаем</a:t>
            </a:r>
            <a:r>
              <a:rPr sz="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600" dirty="0">
                <a:solidFill>
                  <a:schemeClr val="bg1">
                    <a:lumMod val="50000"/>
                  </a:schemeClr>
                </a:solidFill>
              </a:rPr>
              <a:t>о </a:t>
            </a:r>
            <a:r>
              <a:rPr sz="600" dirty="0" err="1">
                <a:solidFill>
                  <a:schemeClr val="bg1">
                    <a:lumMod val="50000"/>
                  </a:schemeClr>
                </a:solidFill>
              </a:rPr>
              <a:t>наличии</a:t>
            </a:r>
            <a:r>
              <a:rPr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600" dirty="0" err="1">
                <a:solidFill>
                  <a:schemeClr val="bg1">
                    <a:lumMod val="50000"/>
                  </a:schemeClr>
                </a:solidFill>
              </a:rPr>
              <a:t>противопоказаний</a:t>
            </a:r>
            <a:r>
              <a:rPr sz="600" dirty="0">
                <a:solidFill>
                  <a:schemeClr val="bg1">
                    <a:lumMod val="50000"/>
                  </a:schemeClr>
                </a:solidFill>
              </a:rPr>
              <a:t> к </a:t>
            </a:r>
            <a:r>
              <a:rPr sz="600" dirty="0" err="1">
                <a:solidFill>
                  <a:schemeClr val="bg1">
                    <a:lumMod val="50000"/>
                  </a:schemeClr>
                </a:solidFill>
              </a:rPr>
              <a:t>применению</a:t>
            </a:r>
            <a:r>
              <a:rPr sz="600" dirty="0">
                <a:solidFill>
                  <a:schemeClr val="bg1">
                    <a:lumMod val="50000"/>
                  </a:schemeClr>
                </a:solidFill>
              </a:rPr>
              <a:t> и </a:t>
            </a:r>
            <a:r>
              <a:rPr sz="600" dirty="0" err="1">
                <a:solidFill>
                  <a:schemeClr val="bg1">
                    <a:lumMod val="50000"/>
                  </a:schemeClr>
                </a:solidFill>
              </a:rPr>
              <a:t>использованию</a:t>
            </a:r>
            <a:r>
              <a:rPr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600" dirty="0" err="1">
                <a:solidFill>
                  <a:schemeClr val="bg1">
                    <a:lumMod val="50000"/>
                  </a:schemeClr>
                </a:solidFill>
              </a:rPr>
              <a:t>медицинских</a:t>
            </a:r>
            <a:r>
              <a:rPr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600" dirty="0" err="1">
                <a:solidFill>
                  <a:schemeClr val="bg1">
                    <a:lumMod val="50000"/>
                  </a:schemeClr>
                </a:solidFill>
              </a:rPr>
              <a:t>услуг</a:t>
            </a:r>
            <a:r>
              <a:rPr sz="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sz="600" dirty="0" err="1">
                <a:solidFill>
                  <a:schemeClr val="bg1">
                    <a:lumMod val="50000"/>
                  </a:schemeClr>
                </a:solidFill>
              </a:rPr>
              <a:t>необходимости</a:t>
            </a:r>
            <a:r>
              <a:rPr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600" dirty="0" err="1" smtClean="0">
                <a:solidFill>
                  <a:schemeClr val="bg1">
                    <a:lumMod val="50000"/>
                  </a:schemeClr>
                </a:solidFill>
              </a:rPr>
              <a:t>ознакомления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600" dirty="0" smtClean="0">
                <a:solidFill>
                  <a:schemeClr val="bg1">
                    <a:lumMod val="50000"/>
                  </a:schemeClr>
                </a:solidFill>
              </a:rPr>
              <a:t>с </a:t>
            </a:r>
            <a:r>
              <a:rPr sz="600" dirty="0" err="1">
                <a:solidFill>
                  <a:schemeClr val="bg1">
                    <a:lumMod val="50000"/>
                  </a:schemeClr>
                </a:solidFill>
              </a:rPr>
              <a:t>инструкцией</a:t>
            </a:r>
            <a:r>
              <a:rPr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600" dirty="0" err="1">
                <a:solidFill>
                  <a:schemeClr val="bg1">
                    <a:lumMod val="50000"/>
                  </a:schemeClr>
                </a:solidFill>
              </a:rPr>
              <a:t>по</a:t>
            </a:r>
            <a:r>
              <a:rPr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600" dirty="0" err="1">
                <a:solidFill>
                  <a:schemeClr val="bg1">
                    <a:lumMod val="50000"/>
                  </a:schemeClr>
                </a:solidFill>
              </a:rPr>
              <a:t>применению</a:t>
            </a:r>
            <a:r>
              <a:rPr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600" dirty="0" err="1">
                <a:solidFill>
                  <a:schemeClr val="bg1">
                    <a:lumMod val="50000"/>
                  </a:schemeClr>
                </a:solidFill>
              </a:rPr>
              <a:t>или</a:t>
            </a:r>
            <a:r>
              <a:rPr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600" dirty="0" err="1">
                <a:solidFill>
                  <a:schemeClr val="bg1">
                    <a:lumMod val="50000"/>
                  </a:schemeClr>
                </a:solidFill>
              </a:rPr>
              <a:t>получения</a:t>
            </a:r>
            <a:r>
              <a:rPr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600" dirty="0" err="1">
                <a:solidFill>
                  <a:schemeClr val="bg1">
                    <a:lumMod val="50000"/>
                  </a:schemeClr>
                </a:solidFill>
              </a:rPr>
              <a:t>консультации</a:t>
            </a:r>
            <a:r>
              <a:rPr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600" dirty="0" err="1" smtClean="0">
                <a:solidFill>
                  <a:schemeClr val="bg1">
                    <a:lumMod val="50000"/>
                  </a:schemeClr>
                </a:solidFill>
              </a:rPr>
              <a:t>специалистов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sz="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955745" y="3681601"/>
            <a:ext cx="2416207" cy="669018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endParaRPr lang="ru-RU" sz="13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75220" y="3723721"/>
            <a:ext cx="25146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программы:</a:t>
            </a:r>
          </a:p>
          <a:p>
            <a:r>
              <a:rPr lang="ru-RU" b="1" dirty="0">
                <a:solidFill>
                  <a:srgbClr val="FFFFFF"/>
                </a:solidFill>
              </a:rPr>
              <a:t>3 000 рублей</a:t>
            </a:r>
            <a:endParaRPr lang="ru-RU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"/>
          <p:cNvSpPr/>
          <p:nvPr/>
        </p:nvSpPr>
        <p:spPr>
          <a:xfrm>
            <a:off x="8497633" y="4738256"/>
            <a:ext cx="648329" cy="4090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6798" tIns="46798" rIns="46798" bIns="46798"/>
          <a:lstStyle/>
          <a:p>
            <a:endParaRPr/>
          </a:p>
        </p:txBody>
      </p:sp>
      <p:sp>
        <p:nvSpPr>
          <p:cNvPr id="36" name="Номер слайда 1"/>
          <p:cNvSpPr txBox="1">
            <a:spLocks/>
          </p:cNvSpPr>
          <p:nvPr/>
        </p:nvSpPr>
        <p:spPr>
          <a:xfrm>
            <a:off x="8497633" y="4835054"/>
            <a:ext cx="646367" cy="215440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003366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algn="ctr"/>
            <a:fld id="{86CB4B4D-7CA3-9044-876B-883B54F8677D}" type="slidenum">
              <a:rPr lang="ru-RU" sz="800" b="0" smtClean="0">
                <a:solidFill>
                  <a:schemeClr val="tx1"/>
                </a:solidFill>
              </a:rPr>
              <a:pPr algn="ctr"/>
              <a:t>13</a:t>
            </a:fld>
            <a:endParaRPr lang="ru-RU" sz="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59338" y="2166121"/>
            <a:ext cx="4284662" cy="127573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6798" tIns="46798" rIns="46798" bIns="4679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568" name="TextBox 2"/>
          <p:cNvSpPr txBox="1"/>
          <p:nvPr/>
        </p:nvSpPr>
        <p:spPr>
          <a:xfrm>
            <a:off x="419708" y="2725625"/>
            <a:ext cx="1643127" cy="415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r>
              <a:rPr lang="ru-RU" sz="700" dirty="0">
                <a:solidFill>
                  <a:srgbClr val="30303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Объем покрытия не отличается от классических корпоративных программ ДМС лидера рынка</a:t>
            </a:r>
            <a:r>
              <a:rPr lang="ru-RU" sz="700" baseline="30000" dirty="0"/>
              <a:t>1</a:t>
            </a:r>
            <a:endParaRPr lang="ru-RU" sz="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69" name="TextBox 34"/>
          <p:cNvSpPr txBox="1"/>
          <p:nvPr/>
        </p:nvSpPr>
        <p:spPr>
          <a:xfrm>
            <a:off x="2412057" y="2725625"/>
            <a:ext cx="1500009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r>
              <a:rPr lang="ru-RU" sz="700" dirty="0">
                <a:solidFill>
                  <a:srgbClr val="30303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Застраховаться может человек в возрасте от 1 года до 70 лет без необходимости дополнительного анкетирования</a:t>
            </a:r>
          </a:p>
        </p:txBody>
      </p:sp>
      <p:sp>
        <p:nvSpPr>
          <p:cNvPr id="571" name="TextBox 36"/>
          <p:cNvSpPr txBox="1"/>
          <p:nvPr/>
        </p:nvSpPr>
        <p:spPr>
          <a:xfrm>
            <a:off x="419708" y="3591165"/>
            <a:ext cx="1474786" cy="415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r>
              <a:rPr lang="ru-RU" sz="700" dirty="0">
                <a:solidFill>
                  <a:srgbClr val="30303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Телемедицинские консультации дежурных врачей без ограничений по количеству</a:t>
            </a:r>
          </a:p>
        </p:txBody>
      </p:sp>
      <p:sp>
        <p:nvSpPr>
          <p:cNvPr id="572" name="TextBox 37"/>
          <p:cNvSpPr txBox="1"/>
          <p:nvPr/>
        </p:nvSpPr>
        <p:spPr>
          <a:xfrm>
            <a:off x="2412056" y="3591165"/>
            <a:ext cx="1756083" cy="566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110000"/>
              </a:lnSpc>
              <a:defRPr sz="700"/>
            </a:lvl1pPr>
          </a:lstStyle>
          <a:p>
            <a:r>
              <a:rPr lang="ru-RU" dirty="0">
                <a:solidFill>
                  <a:srgbClr val="30303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Уверенность в том, что в любой момент можно получить помощь в лучших клиниках города, где бы в</a:t>
            </a:r>
            <a:r>
              <a:rPr lang="ru-RU" dirty="0" smtClean="0">
                <a:solidFill>
                  <a:srgbClr val="30303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ы</a:t>
            </a:r>
            <a:r>
              <a:rPr lang="ru-RU" dirty="0">
                <a:solidFill>
                  <a:srgbClr val="30303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ни находились</a:t>
            </a:r>
            <a:r>
              <a:rPr lang="ru-RU" baseline="30000" dirty="0">
                <a:solidFill>
                  <a:srgbClr val="30303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</a:p>
        </p:txBody>
      </p:sp>
      <p:sp>
        <p:nvSpPr>
          <p:cNvPr id="573" name="Заголовок 1"/>
          <p:cNvSpPr txBox="1"/>
          <p:nvPr/>
        </p:nvSpPr>
        <p:spPr>
          <a:xfrm>
            <a:off x="434948" y="2447643"/>
            <a:ext cx="533549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dirty="0"/>
              <a:t>01</a:t>
            </a:r>
          </a:p>
        </p:txBody>
      </p:sp>
      <p:sp>
        <p:nvSpPr>
          <p:cNvPr id="574" name="Заголовок 1"/>
          <p:cNvSpPr txBox="1"/>
          <p:nvPr/>
        </p:nvSpPr>
        <p:spPr>
          <a:xfrm>
            <a:off x="2427297" y="2447643"/>
            <a:ext cx="533548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dirty="0"/>
              <a:t>02</a:t>
            </a:r>
          </a:p>
        </p:txBody>
      </p:sp>
      <p:sp>
        <p:nvSpPr>
          <p:cNvPr id="576" name="Заголовок 1"/>
          <p:cNvSpPr txBox="1"/>
          <p:nvPr/>
        </p:nvSpPr>
        <p:spPr>
          <a:xfrm>
            <a:off x="434948" y="3279834"/>
            <a:ext cx="53354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dirty="0" smtClean="0"/>
              <a:t>0</a:t>
            </a:r>
            <a:r>
              <a:rPr lang="ru-RU" dirty="0" smtClean="0"/>
              <a:t>3</a:t>
            </a:r>
            <a:endParaRPr dirty="0"/>
          </a:p>
        </p:txBody>
      </p:sp>
      <p:sp>
        <p:nvSpPr>
          <p:cNvPr id="577" name="Заголовок 1"/>
          <p:cNvSpPr txBox="1"/>
          <p:nvPr/>
        </p:nvSpPr>
        <p:spPr>
          <a:xfrm>
            <a:off x="2427297" y="3279834"/>
            <a:ext cx="53354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dirty="0" smtClean="0"/>
              <a:t>0</a:t>
            </a:r>
            <a:r>
              <a:rPr lang="ru-RU" dirty="0" smtClean="0"/>
              <a:t>4</a:t>
            </a:r>
            <a:endParaRPr dirty="0"/>
          </a:p>
        </p:txBody>
      </p:sp>
      <p:sp>
        <p:nvSpPr>
          <p:cNvPr id="578" name="TextBox 13"/>
          <p:cNvSpPr txBox="1"/>
          <p:nvPr/>
        </p:nvSpPr>
        <p:spPr>
          <a:xfrm>
            <a:off x="5272734" y="517251"/>
            <a:ext cx="3557298" cy="819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05000"/>
              </a:lnSpc>
            </a:pPr>
            <a:r>
              <a:rPr lang="ru-RU" sz="900" dirty="0">
                <a:solidFill>
                  <a:srgbClr val="30303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Нам важно, чтобы наши услуги и сервисы были доступными и понятными. Поэтому мы запустили новый продукт по добровольному медицинскому страхованию «Доктор </a:t>
            </a:r>
            <a:r>
              <a:rPr lang="ru-RU" sz="900" dirty="0" err="1">
                <a:solidFill>
                  <a:srgbClr val="30303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Лайк</a:t>
            </a:r>
            <a:r>
              <a:rPr lang="ru-RU" sz="900" dirty="0">
                <a:solidFill>
                  <a:srgbClr val="30303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», который позволит сделать страховку более эффективной за счет использования франшизы. 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79" name="Программа включает следующие услуги:"/>
          <p:cNvSpPr txBox="1"/>
          <p:nvPr/>
        </p:nvSpPr>
        <p:spPr>
          <a:xfrm>
            <a:off x="394730" y="2095729"/>
            <a:ext cx="1948606" cy="318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pPr>
              <a:lnSpc>
                <a:spcPct val="105000"/>
              </a:lnSpc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Какие преимущества?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81" name="Программа ДМС…"/>
          <p:cNvSpPr txBox="1"/>
          <p:nvPr/>
        </p:nvSpPr>
        <p:spPr>
          <a:xfrm>
            <a:off x="396294" y="333128"/>
            <a:ext cx="4157544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664585" hangingPunct="1">
              <a:defRPr sz="2576">
                <a:solidFill>
                  <a:srgbClr val="000000"/>
                </a:solidFill>
              </a:defRPr>
            </a:pPr>
            <a:r>
              <a:rPr lang="ru-RU" sz="2400" b="1" dirty="0" smtClean="0"/>
              <a:t>Добровольное</a:t>
            </a:r>
            <a:br>
              <a:rPr lang="ru-RU" sz="2400" b="1" dirty="0" smtClean="0"/>
            </a:br>
            <a:r>
              <a:rPr lang="ru-RU" sz="2400" b="1" dirty="0" smtClean="0"/>
              <a:t>медицинское</a:t>
            </a:r>
            <a:r>
              <a:rPr lang="ru-RU" sz="2400" b="1" dirty="0"/>
              <a:t> </a:t>
            </a:r>
            <a:r>
              <a:rPr lang="ru-RU" sz="2400" b="1" dirty="0" smtClean="0"/>
              <a:t>страхование</a:t>
            </a:r>
            <a:endParaRPr lang="ru-RU" sz="2400" b="1" dirty="0"/>
          </a:p>
          <a:p>
            <a:pPr defTabSz="664585" hangingPunct="1">
              <a:defRPr sz="2576">
                <a:solidFill>
                  <a:srgbClr val="000000"/>
                </a:solidFill>
              </a:defRPr>
            </a:pPr>
            <a:r>
              <a:rPr lang="ru-RU" sz="2400" b="1" dirty="0"/>
              <a:t>«Доктор </a:t>
            </a:r>
            <a:r>
              <a:rPr lang="ru-RU" sz="2400" b="1" dirty="0" err="1"/>
              <a:t>Лайк</a:t>
            </a:r>
            <a:r>
              <a:rPr lang="ru-RU" sz="2400" b="1" dirty="0"/>
              <a:t>»</a:t>
            </a:r>
          </a:p>
        </p:txBody>
      </p:sp>
      <p:sp>
        <p:nvSpPr>
          <p:cNvPr id="35" name="Прямоугольник"/>
          <p:cNvSpPr/>
          <p:nvPr/>
        </p:nvSpPr>
        <p:spPr>
          <a:xfrm>
            <a:off x="8497633" y="4738256"/>
            <a:ext cx="648329" cy="4090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6798" tIns="46798" rIns="46798" bIns="46798"/>
          <a:lstStyle/>
          <a:p>
            <a:endParaRPr/>
          </a:p>
        </p:txBody>
      </p:sp>
      <p:sp>
        <p:nvSpPr>
          <p:cNvPr id="36" name="Номер слайда 1"/>
          <p:cNvSpPr txBox="1">
            <a:spLocks/>
          </p:cNvSpPr>
          <p:nvPr/>
        </p:nvSpPr>
        <p:spPr>
          <a:xfrm>
            <a:off x="8497633" y="4835054"/>
            <a:ext cx="646367" cy="215440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003366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algn="ctr"/>
            <a:fld id="{86CB4B4D-7CA3-9044-876B-883B54F8677D}" type="slidenum">
              <a:rPr lang="ru-RU" sz="800" b="0" smtClean="0">
                <a:solidFill>
                  <a:schemeClr val="tx1"/>
                </a:solidFill>
              </a:rPr>
              <a:pPr algn="ctr"/>
              <a:t>14</a:t>
            </a:fld>
            <a:endParaRPr lang="ru-RU" sz="800" b="0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859338" y="2164735"/>
            <a:ext cx="63994" cy="1275735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endParaRPr lang="ru-RU" sz="13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943237" y="2277046"/>
            <a:ext cx="2151551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5000"/>
              </a:lnSpc>
            </a:pP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Стоимость полиса:</a:t>
            </a:r>
            <a:endParaRPr lang="ru-RU" sz="105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234178" y="2644649"/>
            <a:ext cx="880369" cy="3079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50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34 190 </a:t>
            </a:r>
            <a:r>
              <a:rPr lang="ru-RU" sz="1400" b="1" dirty="0" smtClean="0">
                <a:solidFill>
                  <a:schemeClr val="tx1"/>
                </a:solidFill>
              </a:rPr>
              <a:t>₽</a:t>
            </a:r>
            <a:endParaRPr lang="ru-RU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976640" y="2985073"/>
            <a:ext cx="12960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Москва и Московская область</a:t>
            </a:r>
            <a:r>
              <a:rPr lang="ru-RU" sz="700" baseline="30000" dirty="0">
                <a:solidFill>
                  <a:schemeClr val="tx1"/>
                </a:solidFill>
              </a:rPr>
              <a:t>3</a:t>
            </a:r>
            <a:endParaRPr lang="ru-RU" sz="700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580300" y="2693091"/>
            <a:ext cx="880369" cy="3079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50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25 650 </a:t>
            </a:r>
            <a:r>
              <a:rPr lang="ru-RU" sz="1400" b="1" dirty="0" smtClean="0">
                <a:solidFill>
                  <a:schemeClr val="tx1"/>
                </a:solidFill>
              </a:rPr>
              <a:t>₽</a:t>
            </a:r>
            <a:endParaRPr lang="ru-RU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226160" y="3012781"/>
            <a:ext cx="148926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Санкт-Петербург</a:t>
            </a:r>
            <a:r>
              <a:rPr lang="ru-RU" sz="700" baseline="30000" dirty="0" smtClean="0">
                <a:solidFill>
                  <a:schemeClr val="tx1"/>
                </a:solidFill>
              </a:rPr>
              <a:t>3</a:t>
            </a:r>
            <a:endParaRPr lang="ru-RU" sz="700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108040" y="2694300"/>
            <a:ext cx="880369" cy="3079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5000"/>
              </a:lnSpc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22 290 </a:t>
            </a:r>
            <a:r>
              <a:rPr lang="ru-RU" sz="1400" b="1" dirty="0" smtClean="0">
                <a:solidFill>
                  <a:srgbClr val="FF0000"/>
                </a:solidFill>
              </a:rPr>
              <a:t>₽</a:t>
            </a:r>
            <a:endParaRPr lang="ru-RU"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753900" y="3012781"/>
            <a:ext cx="148926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Другие регионы</a:t>
            </a:r>
            <a:r>
              <a:rPr lang="ru-RU" sz="700" baseline="30000" dirty="0">
                <a:solidFill>
                  <a:schemeClr val="tx1"/>
                </a:solidFill>
              </a:rPr>
              <a:t>3</a:t>
            </a:r>
            <a:endParaRPr lang="ru-RU" sz="700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51332" y="4608406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" baseline="30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</a:rPr>
              <a:t>Для лиц 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</a:rPr>
              <a:t>18-59 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</a:rPr>
              <a:t>лет с включением 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</a:rPr>
              <a:t>амбулаторно-поликлинического и стоматологического обслуживания.</a:t>
            </a:r>
            <a:endParaRPr lang="ru-RU" sz="600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450" dirty="0"/>
          </a:p>
        </p:txBody>
      </p:sp>
    </p:spTree>
    <p:extLst>
      <p:ext uri="{BB962C8B-B14F-4D97-AF65-F5344CB8AC3E}">
        <p14:creationId xmlns:p14="http://schemas.microsoft.com/office/powerpoint/2010/main" val="95572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Заголовок 1"/>
          <p:cNvSpPr txBox="1"/>
          <p:nvPr/>
        </p:nvSpPr>
        <p:spPr>
          <a:xfrm>
            <a:off x="5694645" y="3257436"/>
            <a:ext cx="533547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r>
              <a:t>04</a:t>
            </a:r>
          </a:p>
        </p:txBody>
      </p:sp>
      <p:pic>
        <p:nvPicPr>
          <p:cNvPr id="587" name="Изображение" descr="Изображение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484" y="1297869"/>
            <a:ext cx="3818051" cy="872363"/>
          </a:xfrm>
          <a:prstGeom prst="rect">
            <a:avLst/>
          </a:prstGeom>
          <a:ln w="12700">
            <a:miter lim="400000"/>
          </a:ln>
        </p:spPr>
      </p:pic>
      <p:sp>
        <p:nvSpPr>
          <p:cNvPr id="588" name="На 14% увеличилось и количество  заболевших клещевым  вирусным энцефалитом: всего  зарегистрировано 2 308 случаев."/>
          <p:cNvSpPr txBox="1"/>
          <p:nvPr/>
        </p:nvSpPr>
        <p:spPr>
          <a:xfrm>
            <a:off x="456459" y="3340396"/>
            <a:ext cx="2667373" cy="246217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0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lang="ru-RU" dirty="0"/>
          </a:p>
        </p:txBody>
      </p:sp>
      <p:pic>
        <p:nvPicPr>
          <p:cNvPr id="589" name="Изображение" descr="Изображение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1043" y="1180887"/>
            <a:ext cx="3889943" cy="2756326"/>
          </a:xfrm>
          <a:prstGeom prst="rect">
            <a:avLst/>
          </a:prstGeom>
          <a:ln w="12700">
            <a:miter lim="400000"/>
          </a:ln>
        </p:spPr>
      </p:pic>
      <p:sp>
        <p:nvSpPr>
          <p:cNvPr id="590" name="Оформите полис добровольного медицинского…"/>
          <p:cNvSpPr txBox="1"/>
          <p:nvPr/>
        </p:nvSpPr>
        <p:spPr>
          <a:xfrm>
            <a:off x="453601" y="1438665"/>
            <a:ext cx="3163683" cy="553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000" b="1"/>
            </a:pPr>
            <a:r>
              <a:rPr dirty="0" err="1"/>
              <a:t>Оформите</a:t>
            </a:r>
            <a:r>
              <a:rPr dirty="0"/>
              <a:t> </a:t>
            </a:r>
            <a:r>
              <a:rPr dirty="0" err="1"/>
              <a:t>полис</a:t>
            </a:r>
            <a:r>
              <a:rPr dirty="0"/>
              <a:t> </a:t>
            </a:r>
            <a:r>
              <a:rPr dirty="0" err="1"/>
              <a:t>добровольного</a:t>
            </a:r>
            <a:r>
              <a:rPr dirty="0"/>
              <a:t> </a:t>
            </a:r>
            <a:r>
              <a:rPr dirty="0" err="1"/>
              <a:t>медицинского</a:t>
            </a:r>
            <a:endParaRPr dirty="0"/>
          </a:p>
          <a:p>
            <a:pPr>
              <a:defRPr sz="1000" b="1"/>
            </a:pPr>
            <a:r>
              <a:rPr dirty="0" err="1"/>
              <a:t>страхования</a:t>
            </a:r>
            <a:r>
              <a:rPr dirty="0"/>
              <a:t> «</a:t>
            </a:r>
            <a:r>
              <a:rPr dirty="0" err="1"/>
              <a:t>Антиклещ</a:t>
            </a:r>
            <a:r>
              <a:rPr dirty="0" smtClean="0"/>
              <a:t>» </a:t>
            </a:r>
            <a:r>
              <a:rPr dirty="0"/>
              <a:t>в АО «СОГАЗ»</a:t>
            </a:r>
          </a:p>
          <a:p>
            <a:pPr>
              <a:defRPr sz="1000" b="1"/>
            </a:pPr>
            <a:r>
              <a:rPr dirty="0"/>
              <a:t>и </a:t>
            </a:r>
            <a:r>
              <a:rPr dirty="0" err="1"/>
              <a:t>чувствуйте</a:t>
            </a:r>
            <a:r>
              <a:rPr dirty="0"/>
              <a:t> </a:t>
            </a:r>
            <a:r>
              <a:rPr dirty="0" err="1"/>
              <a:t>себя</a:t>
            </a:r>
            <a:r>
              <a:rPr dirty="0"/>
              <a:t> </a:t>
            </a:r>
            <a:r>
              <a:rPr dirty="0" err="1"/>
              <a:t>увереннее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природе</a:t>
            </a:r>
            <a:r>
              <a:rPr dirty="0"/>
              <a:t>!</a:t>
            </a:r>
          </a:p>
        </p:txBody>
      </p:sp>
      <p:sp>
        <p:nvSpPr>
          <p:cNvPr id="591" name="Страхование ДМС…"/>
          <p:cNvSpPr txBox="1"/>
          <p:nvPr/>
        </p:nvSpPr>
        <p:spPr>
          <a:xfrm>
            <a:off x="456247" y="253056"/>
            <a:ext cx="3416957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 b="1"/>
            </a:pPr>
            <a:r>
              <a:rPr dirty="0" err="1"/>
              <a:t>Страхование</a:t>
            </a:r>
            <a:r>
              <a:rPr dirty="0"/>
              <a:t> ДМС</a:t>
            </a:r>
          </a:p>
          <a:p>
            <a:pPr>
              <a:defRPr sz="2400" b="1"/>
            </a:pPr>
            <a:r>
              <a:rPr dirty="0" err="1"/>
              <a:t>Программа</a:t>
            </a:r>
            <a:r>
              <a:rPr dirty="0"/>
              <a:t> </a:t>
            </a:r>
            <a:r>
              <a:rPr dirty="0" err="1" smtClean="0"/>
              <a:t>Антиклещ</a:t>
            </a:r>
            <a:endParaRPr dirty="0"/>
          </a:p>
        </p:txBody>
      </p:sp>
      <p:sp>
        <p:nvSpPr>
          <p:cNvPr id="593" name="В 2020 году с укусами клещей в медицинские  организации обратились 542 512 человек,  из них 129 030 — дети до 17 лет. Эта цифра выше  на 23,9% по сравнению с аналогичным периодом  прошлого года."/>
          <p:cNvSpPr txBox="1"/>
          <p:nvPr/>
        </p:nvSpPr>
        <p:spPr>
          <a:xfrm>
            <a:off x="480949" y="2337991"/>
            <a:ext cx="3997244" cy="553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000"/>
            </a:pPr>
            <a:r>
              <a:rPr lang="ru-RU" dirty="0"/>
              <a:t>В </a:t>
            </a:r>
            <a:r>
              <a:rPr lang="ru-RU" dirty="0" smtClean="0"/>
              <a:t>2022 году </a:t>
            </a:r>
            <a:r>
              <a:rPr lang="ru-RU" dirty="0"/>
              <a:t>с укусами клещей в медицинские </a:t>
            </a:r>
            <a:br>
              <a:rPr lang="ru-RU" dirty="0"/>
            </a:br>
            <a:r>
              <a:rPr lang="ru-RU" dirty="0"/>
              <a:t>организации </a:t>
            </a:r>
            <a:r>
              <a:rPr lang="ru-RU" dirty="0" smtClean="0"/>
              <a:t> по Вологодской области обратились </a:t>
            </a:r>
            <a:r>
              <a:rPr lang="ru-RU" b="1" dirty="0" smtClean="0">
                <a:solidFill>
                  <a:schemeClr val="accent1"/>
                </a:solidFill>
              </a:rPr>
              <a:t>8 465</a:t>
            </a:r>
            <a:r>
              <a:rPr lang="ru-RU" dirty="0" smtClean="0"/>
              <a:t>человек</a:t>
            </a:r>
            <a:r>
              <a:rPr lang="ru-RU" dirty="0"/>
              <a:t>, </a:t>
            </a:r>
            <a:br>
              <a:rPr lang="ru-RU" dirty="0"/>
            </a:br>
            <a:r>
              <a:rPr lang="ru-RU" dirty="0"/>
              <a:t>из них </a:t>
            </a:r>
            <a:r>
              <a:rPr lang="ru-RU" b="1" dirty="0" smtClean="0">
                <a:solidFill>
                  <a:schemeClr val="accent1"/>
                </a:solidFill>
              </a:rPr>
              <a:t>2 234</a:t>
            </a:r>
            <a:r>
              <a:rPr lang="ru-RU" dirty="0" smtClean="0"/>
              <a:t>— </a:t>
            </a:r>
            <a:r>
              <a:rPr lang="ru-RU" dirty="0"/>
              <a:t>дети до 17 лет.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261043" y="299220"/>
            <a:ext cx="2428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тоимость 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годового полиса составляет </a:t>
            </a:r>
            <a:endParaRPr lang="ru-RU" sz="1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dirty="0" smtClean="0">
                <a:solidFill>
                  <a:schemeClr val="tx1"/>
                </a:solidFill>
              </a:rPr>
              <a:t>346 рублей </a:t>
            </a:r>
            <a:r>
              <a:rPr lang="ru-RU" dirty="0" smtClean="0"/>
              <a:t> </a:t>
            </a:r>
            <a:r>
              <a:rPr lang="ru-RU" sz="1200" dirty="0" smtClean="0"/>
              <a:t>для взрослого, 306 рублей для ребёнка.</a:t>
            </a:r>
            <a:endParaRPr lang="ru-RU" sz="1200" dirty="0"/>
          </a:p>
        </p:txBody>
      </p:sp>
      <p:sp>
        <p:nvSpPr>
          <p:cNvPr id="19" name="Прямоугольник"/>
          <p:cNvSpPr/>
          <p:nvPr/>
        </p:nvSpPr>
        <p:spPr>
          <a:xfrm>
            <a:off x="8497633" y="4738256"/>
            <a:ext cx="648329" cy="4090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6798" tIns="46798" rIns="46798" bIns="46798"/>
          <a:lstStyle/>
          <a:p>
            <a:endParaRPr/>
          </a:p>
        </p:txBody>
      </p:sp>
      <p:sp>
        <p:nvSpPr>
          <p:cNvPr id="20" name="Номер слайда 1"/>
          <p:cNvSpPr txBox="1">
            <a:spLocks/>
          </p:cNvSpPr>
          <p:nvPr/>
        </p:nvSpPr>
        <p:spPr>
          <a:xfrm>
            <a:off x="8497633" y="4835054"/>
            <a:ext cx="646367" cy="215440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003366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algn="ctr"/>
            <a:fld id="{86CB4B4D-7CA3-9044-876B-883B54F8677D}" type="slidenum">
              <a:rPr lang="ru-RU" sz="800" b="0" smtClean="0">
                <a:solidFill>
                  <a:schemeClr val="tx1"/>
                </a:solidFill>
              </a:rPr>
              <a:pPr algn="ctr"/>
              <a:t>15</a:t>
            </a:fld>
            <a:endParaRPr lang="ru-RU" sz="800" b="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3601" y="4752112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600" baseline="30000" dirty="0" smtClean="0">
              <a:solidFill>
                <a:srgbClr val="808080"/>
              </a:solidFill>
            </a:endParaRPr>
          </a:p>
          <a:p>
            <a:endParaRPr lang="ru-RU" sz="600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Страхование ДМС  Программа Антиклещ+"/>
          <p:cNvSpPr txBox="1"/>
          <p:nvPr/>
        </p:nvSpPr>
        <p:spPr>
          <a:xfrm>
            <a:off x="400688" y="425985"/>
            <a:ext cx="3416957" cy="757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90000"/>
              </a:lnSpc>
              <a:defRPr sz="2600" b="1"/>
            </a:pPr>
            <a:r>
              <a:rPr sz="2400" dirty="0" err="1"/>
              <a:t>Страхование</a:t>
            </a:r>
            <a:r>
              <a:rPr sz="2400" dirty="0"/>
              <a:t> ДМС </a:t>
            </a:r>
            <a:br>
              <a:rPr sz="2400" dirty="0"/>
            </a:br>
            <a:r>
              <a:rPr sz="2400" dirty="0" err="1"/>
              <a:t>Программа</a:t>
            </a:r>
            <a:r>
              <a:rPr sz="2400" dirty="0"/>
              <a:t> </a:t>
            </a:r>
            <a:r>
              <a:rPr sz="2400" dirty="0" err="1" smtClean="0"/>
              <a:t>Антиклещ</a:t>
            </a:r>
            <a:endParaRPr sz="2400" dirty="0"/>
          </a:p>
        </p:txBody>
      </p:sp>
      <p:sp>
        <p:nvSpPr>
          <p:cNvPr id="596" name="Что включает программа…"/>
          <p:cNvSpPr txBox="1"/>
          <p:nvPr/>
        </p:nvSpPr>
        <p:spPr>
          <a:xfrm>
            <a:off x="409298" y="1324316"/>
            <a:ext cx="2030360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200" b="1"/>
            </a:pPr>
            <a:r>
              <a:rPr lang="ru-RU" dirty="0"/>
              <a:t>Что включает программа</a:t>
            </a:r>
          </a:p>
          <a:p>
            <a:pPr>
              <a:defRPr sz="1200" b="1"/>
            </a:pPr>
            <a:r>
              <a:rPr lang="ru-RU" dirty="0"/>
              <a:t>ДМС «</a:t>
            </a:r>
            <a:r>
              <a:rPr lang="ru-RU" dirty="0" err="1"/>
              <a:t>Антиклещ</a:t>
            </a:r>
            <a:r>
              <a:rPr lang="ru-RU" dirty="0"/>
              <a:t>»?</a:t>
            </a:r>
            <a:endParaRPr lang="ru-RU" dirty="0">
              <a:solidFill>
                <a:srgbClr val="002D87"/>
              </a:solidFill>
            </a:endParaRPr>
          </a:p>
        </p:txBody>
      </p:sp>
      <p:pic>
        <p:nvPicPr>
          <p:cNvPr id="597" name="Изображение" descr="Изображение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7" y="2275854"/>
            <a:ext cx="355601" cy="355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98" name="Изображение" descr="Изображение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4927" y="2275872"/>
            <a:ext cx="355601" cy="35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99" name="Изображение" descr="Изображение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6381" y="2288572"/>
            <a:ext cx="355601" cy="35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0" name="Изображение" descr="Изображение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7" y="3344055"/>
            <a:ext cx="355601" cy="355562"/>
          </a:xfrm>
          <a:prstGeom prst="rect">
            <a:avLst/>
          </a:prstGeom>
          <a:ln w="12700">
            <a:miter lim="400000"/>
          </a:ln>
        </p:spPr>
      </p:pic>
      <p:pic>
        <p:nvPicPr>
          <p:cNvPr id="601" name="Изображение" descr="Изображение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4927" y="3344035"/>
            <a:ext cx="355601" cy="35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2" name="Изображение" descr="Изображение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181" y="3299991"/>
            <a:ext cx="355601" cy="355601"/>
          </a:xfrm>
          <a:prstGeom prst="rect">
            <a:avLst/>
          </a:prstGeom>
          <a:ln w="12700">
            <a:miter lim="400000"/>
          </a:ln>
        </p:spPr>
      </p:pic>
      <p:sp>
        <p:nvSpPr>
          <p:cNvPr id="603" name="реабилитационно-…"/>
          <p:cNvSpPr txBox="1"/>
          <p:nvPr/>
        </p:nvSpPr>
        <p:spPr>
          <a:xfrm>
            <a:off x="3556623" y="3754342"/>
            <a:ext cx="1324626" cy="890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ts val="900"/>
              </a:lnSpc>
              <a:buFont typeface="Arial"/>
              <a:defRPr sz="800"/>
            </a:pPr>
            <a:r>
              <a:t>реабилитационно-</a:t>
            </a:r>
          </a:p>
          <a:p>
            <a:pPr>
              <a:lnSpc>
                <a:spcPts val="900"/>
              </a:lnSpc>
              <a:buFont typeface="Arial"/>
              <a:defRPr sz="800"/>
            </a:pPr>
            <a:r>
              <a:t>восстановительное</a:t>
            </a:r>
          </a:p>
          <a:p>
            <a:pPr>
              <a:lnSpc>
                <a:spcPts val="900"/>
              </a:lnSpc>
              <a:buFont typeface="Arial"/>
              <a:defRPr sz="800"/>
            </a:pPr>
            <a:r>
              <a:t>лечение по медицинским</a:t>
            </a:r>
          </a:p>
          <a:p>
            <a:pPr>
              <a:lnSpc>
                <a:spcPts val="900"/>
              </a:lnSpc>
              <a:buFont typeface="Arial"/>
              <a:defRPr sz="800"/>
            </a:pPr>
            <a:r>
              <a:t>показаниям в санаторно-</a:t>
            </a:r>
          </a:p>
          <a:p>
            <a:pPr>
              <a:lnSpc>
                <a:spcPts val="900"/>
              </a:lnSpc>
              <a:buFont typeface="Arial"/>
              <a:defRPr sz="800"/>
            </a:pPr>
            <a:r>
              <a:t>курортных учреждениях</a:t>
            </a:r>
          </a:p>
          <a:p>
            <a:pPr>
              <a:lnSpc>
                <a:spcPts val="900"/>
              </a:lnSpc>
              <a:buFont typeface="Arial"/>
              <a:defRPr sz="800"/>
            </a:pPr>
            <a:r>
              <a:t>после проведенного</a:t>
            </a:r>
          </a:p>
          <a:p>
            <a:pPr>
              <a:lnSpc>
                <a:spcPts val="900"/>
              </a:lnSpc>
              <a:buFont typeface="Arial"/>
              <a:defRPr sz="800"/>
            </a:pPr>
            <a:r>
              <a:t>стационарного лечения</a:t>
            </a:r>
          </a:p>
        </p:txBody>
      </p:sp>
      <p:sp>
        <p:nvSpPr>
          <p:cNvPr id="604" name="хирургические…"/>
          <p:cNvSpPr txBox="1"/>
          <p:nvPr/>
        </p:nvSpPr>
        <p:spPr>
          <a:xfrm>
            <a:off x="1947059" y="3754270"/>
            <a:ext cx="989367" cy="433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ts val="900"/>
              </a:lnSpc>
              <a:buFont typeface="Arial"/>
              <a:defRPr sz="800"/>
            </a:pPr>
            <a:r>
              <a:t>хирургические</a:t>
            </a:r>
          </a:p>
          <a:p>
            <a:pPr>
              <a:lnSpc>
                <a:spcPts val="900"/>
              </a:lnSpc>
              <a:buFont typeface="Arial"/>
              <a:defRPr sz="800"/>
            </a:pPr>
            <a:r>
              <a:t>и консервативные</a:t>
            </a:r>
          </a:p>
          <a:p>
            <a:pPr>
              <a:lnSpc>
                <a:spcPts val="900"/>
              </a:lnSpc>
              <a:buFont typeface="Arial"/>
              <a:defRPr sz="800"/>
            </a:pPr>
            <a:r>
              <a:t>методы лечения</a:t>
            </a:r>
          </a:p>
        </p:txBody>
      </p:sp>
      <p:sp>
        <p:nvSpPr>
          <p:cNvPr id="605" name="иммунопрофилактические…"/>
          <p:cNvSpPr txBox="1"/>
          <p:nvPr/>
        </p:nvSpPr>
        <p:spPr>
          <a:xfrm>
            <a:off x="408269" y="3749190"/>
            <a:ext cx="1397056" cy="433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ts val="900"/>
              </a:lnSpc>
              <a:buFont typeface="Arial"/>
              <a:defRPr sz="800"/>
            </a:pPr>
            <a:r>
              <a:t>иммунопрофилактические</a:t>
            </a:r>
          </a:p>
          <a:p>
            <a:pPr>
              <a:lnSpc>
                <a:spcPts val="900"/>
              </a:lnSpc>
              <a:buFont typeface="Arial"/>
              <a:defRPr sz="800"/>
            </a:pPr>
            <a:r>
              <a:t>мероприятия после</a:t>
            </a:r>
          </a:p>
          <a:p>
            <a:pPr>
              <a:lnSpc>
                <a:spcPts val="900"/>
              </a:lnSpc>
              <a:buFont typeface="Arial"/>
              <a:defRPr sz="800"/>
            </a:pPr>
            <a:r>
              <a:t>укуса клеща</a:t>
            </a:r>
          </a:p>
        </p:txBody>
      </p:sp>
      <p:sp>
        <p:nvSpPr>
          <p:cNvPr id="606" name="удаление клеща…"/>
          <p:cNvSpPr txBox="1"/>
          <p:nvPr/>
        </p:nvSpPr>
        <p:spPr>
          <a:xfrm>
            <a:off x="3494099" y="2688479"/>
            <a:ext cx="1305974" cy="318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ts val="900"/>
              </a:lnSpc>
              <a:buFont typeface="Arial"/>
              <a:defRPr sz="800"/>
            </a:pPr>
            <a:r>
              <a:t>удаление клеща</a:t>
            </a:r>
          </a:p>
          <a:p>
            <a:pPr>
              <a:lnSpc>
                <a:spcPts val="900"/>
              </a:lnSpc>
              <a:buFont typeface="Arial"/>
              <a:defRPr sz="800"/>
            </a:pPr>
            <a:r>
              <a:t>и обработка места укуса</a:t>
            </a:r>
          </a:p>
        </p:txBody>
      </p:sp>
      <p:sp>
        <p:nvSpPr>
          <p:cNvPr id="607" name="лабораторные исследования,…"/>
          <p:cNvSpPr txBox="1"/>
          <p:nvPr/>
        </p:nvSpPr>
        <p:spPr>
          <a:xfrm>
            <a:off x="1910794" y="2688870"/>
            <a:ext cx="1539039" cy="547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ts val="900"/>
              </a:lnSpc>
              <a:buFont typeface="Arial"/>
              <a:defRPr sz="800"/>
            </a:pPr>
            <a:r>
              <a:t>лабораторные исследования,</a:t>
            </a:r>
          </a:p>
          <a:p>
            <a:pPr>
              <a:lnSpc>
                <a:spcPts val="900"/>
              </a:lnSpc>
              <a:buFont typeface="Arial"/>
              <a:defRPr sz="800"/>
            </a:pPr>
            <a:r>
              <a:t>включая иммунодиагностику</a:t>
            </a:r>
          </a:p>
          <a:p>
            <a:pPr>
              <a:lnSpc>
                <a:spcPts val="900"/>
              </a:lnSpc>
              <a:buFont typeface="Arial"/>
              <a:defRPr sz="800"/>
            </a:pPr>
            <a:r>
              <a:t>заболеваний, связанных</a:t>
            </a:r>
          </a:p>
          <a:p>
            <a:pPr>
              <a:lnSpc>
                <a:spcPts val="900"/>
              </a:lnSpc>
              <a:buFont typeface="Arial"/>
              <a:defRPr sz="800"/>
            </a:pPr>
            <a:r>
              <a:t>с укусом иксодового клеща</a:t>
            </a:r>
          </a:p>
        </p:txBody>
      </p:sp>
      <p:sp>
        <p:nvSpPr>
          <p:cNvPr id="608" name="прием и консультации…"/>
          <p:cNvSpPr txBox="1"/>
          <p:nvPr/>
        </p:nvSpPr>
        <p:spPr>
          <a:xfrm>
            <a:off x="436943" y="2688479"/>
            <a:ext cx="1175650" cy="318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ts val="900"/>
              </a:lnSpc>
              <a:buFont typeface="Arial"/>
              <a:defRPr sz="800"/>
            </a:pPr>
            <a:r>
              <a:t>прием и консультации</a:t>
            </a:r>
          </a:p>
          <a:p>
            <a:pPr>
              <a:lnSpc>
                <a:spcPts val="900"/>
              </a:lnSpc>
              <a:buFont typeface="Arial"/>
              <a:defRPr sz="800"/>
            </a:pPr>
            <a:r>
              <a:t>врачей-специалистов</a:t>
            </a:r>
          </a:p>
        </p:txBody>
      </p:sp>
      <p:pic>
        <p:nvPicPr>
          <p:cNvPr id="609" name="Изображение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381" y="-9377"/>
            <a:ext cx="3790529" cy="5162252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Прямоугольник"/>
          <p:cNvSpPr/>
          <p:nvPr/>
        </p:nvSpPr>
        <p:spPr>
          <a:xfrm>
            <a:off x="8497633" y="4738256"/>
            <a:ext cx="648329" cy="4090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6798" tIns="46798" rIns="46798" bIns="46798"/>
          <a:lstStyle/>
          <a:p>
            <a:endParaRPr/>
          </a:p>
        </p:txBody>
      </p:sp>
      <p:sp>
        <p:nvSpPr>
          <p:cNvPr id="34" name="Номер слайда 1"/>
          <p:cNvSpPr txBox="1">
            <a:spLocks/>
          </p:cNvSpPr>
          <p:nvPr/>
        </p:nvSpPr>
        <p:spPr>
          <a:xfrm>
            <a:off x="8497633" y="4835054"/>
            <a:ext cx="646367" cy="215440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003366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algn="ctr"/>
            <a:fld id="{86CB4B4D-7CA3-9044-876B-883B54F8677D}" type="slidenum">
              <a:rPr lang="ru-RU" sz="800" b="0" smtClean="0">
                <a:solidFill>
                  <a:schemeClr val="tx1"/>
                </a:solidFill>
              </a:rPr>
              <a:pPr algn="ctr"/>
              <a:t>16</a:t>
            </a:fld>
            <a:endParaRPr lang="ru-RU" sz="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Title 2"/>
          <p:cNvSpPr txBox="1"/>
          <p:nvPr/>
        </p:nvSpPr>
        <p:spPr>
          <a:xfrm>
            <a:off x="715547" y="1203598"/>
            <a:ext cx="3640430" cy="1126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4000">
                <a:solidFill>
                  <a:srgbClr val="FFFFFF"/>
                </a:solidFill>
              </a:defRPr>
            </a:pPr>
            <a:r>
              <a:t>Спасибо</a:t>
            </a:r>
            <a:endParaRPr sz="3200">
              <a:solidFill>
                <a:srgbClr val="111B61"/>
              </a:solidFill>
            </a:endParaRPr>
          </a:p>
          <a:p>
            <a:pPr>
              <a:defRPr sz="4000">
                <a:solidFill>
                  <a:srgbClr val="FFFFFF"/>
                </a:solidFill>
              </a:defRPr>
            </a:pPr>
            <a:r>
              <a:t>за внимание!</a:t>
            </a:r>
          </a:p>
        </p:txBody>
      </p:sp>
      <p:sp>
        <p:nvSpPr>
          <p:cNvPr id="639" name="Прямоугольник 11"/>
          <p:cNvSpPr txBox="1"/>
          <p:nvPr/>
        </p:nvSpPr>
        <p:spPr>
          <a:xfrm>
            <a:off x="6218354" y="4526998"/>
            <a:ext cx="2215911" cy="252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400">
                <a:solidFill>
                  <a:srgbClr val="808080"/>
                </a:solidFill>
              </a:defRPr>
            </a:pPr>
            <a:r>
              <a:rPr dirty="0" err="1"/>
              <a:t>Лицензии</a:t>
            </a:r>
            <a:r>
              <a:rPr dirty="0"/>
              <a:t> </a:t>
            </a:r>
            <a:r>
              <a:rPr dirty="0" err="1"/>
              <a:t>Банка</a:t>
            </a:r>
            <a:r>
              <a:rPr dirty="0"/>
              <a:t> </a:t>
            </a:r>
            <a:r>
              <a:rPr dirty="0" err="1"/>
              <a:t>России</a:t>
            </a:r>
            <a:r>
              <a:rPr dirty="0"/>
              <a:t> СЛ №1208, СИ №1208, ОС №1208-02, ОС №1208-03, </a:t>
            </a:r>
            <a:br>
              <a:rPr dirty="0"/>
            </a:br>
            <a:r>
              <a:rPr dirty="0"/>
              <a:t>ОС №1208-04, ОС №1208-05, ПС №1208. АО «СОГАЗ».</a:t>
            </a:r>
            <a:endParaRPr dirty="0">
              <a:solidFill>
                <a:srgbClr val="002D87"/>
              </a:solidFill>
            </a:endParaRPr>
          </a:p>
          <a:p>
            <a:pPr>
              <a:defRPr sz="400">
                <a:solidFill>
                  <a:srgbClr val="808080"/>
                </a:solidFill>
              </a:defRPr>
            </a:pPr>
            <a:r>
              <a:rPr dirty="0"/>
              <a:t>С </a:t>
            </a:r>
            <a:r>
              <a:rPr dirty="0" err="1"/>
              <a:t>подробными</a:t>
            </a:r>
            <a:r>
              <a:rPr dirty="0"/>
              <a:t> </a:t>
            </a:r>
            <a:r>
              <a:rPr dirty="0" err="1"/>
              <a:t>условиями</a:t>
            </a:r>
            <a:r>
              <a:rPr dirty="0"/>
              <a:t> </a:t>
            </a:r>
            <a:r>
              <a:rPr dirty="0" err="1"/>
              <a:t>страхования</a:t>
            </a:r>
            <a:r>
              <a:rPr dirty="0"/>
              <a:t> (</a:t>
            </a:r>
            <a:r>
              <a:rPr dirty="0" err="1"/>
              <a:t>включая</a:t>
            </a:r>
            <a:r>
              <a:rPr dirty="0"/>
              <a:t> </a:t>
            </a:r>
            <a:r>
              <a:rPr dirty="0" err="1"/>
              <a:t>правила</a:t>
            </a:r>
            <a:r>
              <a:rPr dirty="0"/>
              <a:t> </a:t>
            </a:r>
            <a:r>
              <a:rPr dirty="0" err="1"/>
              <a:t>страхования</a:t>
            </a:r>
            <a:r>
              <a:rPr dirty="0"/>
              <a:t>) </a:t>
            </a:r>
            <a:r>
              <a:rPr lang="ru-RU" dirty="0" err="1" smtClean="0"/>
              <a:t>в</a:t>
            </a:r>
            <a:r>
              <a:rPr dirty="0" smtClean="0"/>
              <a:t>ы </a:t>
            </a:r>
            <a:r>
              <a:rPr dirty="0" err="1"/>
              <a:t>можете</a:t>
            </a:r>
            <a:r>
              <a:rPr dirty="0"/>
              <a:t> </a:t>
            </a:r>
            <a:r>
              <a:rPr dirty="0" err="1"/>
              <a:t>ознакомиться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сайте</a:t>
            </a:r>
            <a:r>
              <a:rPr dirty="0"/>
              <a:t>  </a:t>
            </a:r>
            <a:r>
              <a:rPr dirty="0" err="1"/>
              <a:t>или</a:t>
            </a:r>
            <a:r>
              <a:rPr dirty="0"/>
              <a:t> </a:t>
            </a:r>
            <a:r>
              <a:rPr lang="ru-RU" dirty="0" smtClean="0"/>
              <a:t>у</a:t>
            </a:r>
            <a:r>
              <a:rPr dirty="0" smtClean="0"/>
              <a:t> </a:t>
            </a:r>
            <a:r>
              <a:rPr dirty="0" err="1" smtClean="0"/>
              <a:t>представител</a:t>
            </a:r>
            <a:r>
              <a:rPr lang="ru-RU" dirty="0" smtClean="0"/>
              <a:t>я</a:t>
            </a:r>
            <a:r>
              <a:rPr dirty="0" smtClean="0"/>
              <a:t> </a:t>
            </a:r>
            <a:r>
              <a:rPr dirty="0" err="1"/>
              <a:t>СОГАЗа</a:t>
            </a:r>
            <a:r>
              <a:rPr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9762" y="264105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Ваш персональный менеджер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Подгобунская</a:t>
            </a:r>
            <a:r>
              <a:rPr lang="ru-RU" b="1" dirty="0" smtClean="0">
                <a:solidFill>
                  <a:schemeClr val="bg1"/>
                </a:solidFill>
              </a:rPr>
              <a:t> Оксана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+7 921 </a:t>
            </a:r>
            <a:r>
              <a:rPr lang="ru-RU" b="1" dirty="0" smtClean="0">
                <a:solidFill>
                  <a:schemeClr val="bg1"/>
                </a:solidFill>
              </a:rPr>
              <a:t>713-06-85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WhatsApp</a:t>
            </a:r>
            <a:r>
              <a:rPr lang="ru-RU" i="1" dirty="0" smtClean="0">
                <a:solidFill>
                  <a:schemeClr val="bg1"/>
                </a:solidFill>
              </a:rPr>
              <a:t>/</a:t>
            </a:r>
            <a:r>
              <a:rPr lang="en-US" i="1" dirty="0" smtClean="0">
                <a:solidFill>
                  <a:schemeClr val="bg1"/>
                </a:solidFill>
              </a:rPr>
              <a:t>Viber</a:t>
            </a:r>
            <a:endParaRPr lang="ru-RU" i="1" dirty="0" smtClean="0">
              <a:solidFill>
                <a:schemeClr val="bg1"/>
              </a:solidFill>
            </a:endParaRPr>
          </a:p>
          <a:p>
            <a:pPr algn="ctr"/>
            <a:endParaRPr lang="ru-RU" i="1" dirty="0" smtClean="0">
              <a:solidFill>
                <a:schemeClr val="bg1"/>
              </a:solidFill>
            </a:endParaRPr>
          </a:p>
          <a:p>
            <a:pPr algn="ctr"/>
            <a:r>
              <a:rPr lang="ru-RU" i="1" dirty="0" smtClean="0">
                <a:solidFill>
                  <a:schemeClr val="bg1"/>
                </a:solidFill>
              </a:rPr>
              <a:t>г</a:t>
            </a:r>
            <a:r>
              <a:rPr lang="ru-RU" i="1" dirty="0">
                <a:solidFill>
                  <a:schemeClr val="bg1"/>
                </a:solidFill>
              </a:rPr>
              <a:t>. </a:t>
            </a:r>
            <a:r>
              <a:rPr lang="ru-RU" i="1" dirty="0" smtClean="0">
                <a:solidFill>
                  <a:schemeClr val="bg1"/>
                </a:solidFill>
              </a:rPr>
              <a:t>Вологда, </a:t>
            </a:r>
            <a:r>
              <a:rPr lang="ru-RU" i="1" dirty="0">
                <a:solidFill>
                  <a:schemeClr val="bg1"/>
                </a:solidFill>
              </a:rPr>
              <a:t>ул</a:t>
            </a:r>
            <a:r>
              <a:rPr lang="ru-RU" i="1" dirty="0" smtClean="0">
                <a:solidFill>
                  <a:schemeClr val="bg1"/>
                </a:solidFill>
              </a:rPr>
              <a:t>. С. Орлова, </a:t>
            </a:r>
            <a:r>
              <a:rPr lang="ru-RU" i="1" dirty="0">
                <a:solidFill>
                  <a:schemeClr val="bg1"/>
                </a:solidFill>
              </a:rPr>
              <a:t>д. </a:t>
            </a:r>
            <a:r>
              <a:rPr lang="ru-RU" i="1" dirty="0" smtClean="0">
                <a:solidFill>
                  <a:schemeClr val="bg1"/>
                </a:solidFill>
              </a:rPr>
              <a:t>4 , офис </a:t>
            </a:r>
            <a:r>
              <a:rPr lang="ru-RU" i="1" dirty="0" smtClean="0">
                <a:solidFill>
                  <a:schemeClr val="bg1"/>
                </a:solidFill>
              </a:rPr>
              <a:t>102</a:t>
            </a:r>
            <a:endParaRPr lang="ru-RU" i="1" dirty="0">
              <a:solidFill>
                <a:schemeClr val="bg1"/>
              </a:solidFill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 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2D2A874-5797-4474-A617-E692EEC4B0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4877"/>
            <a:ext cx="9144000" cy="194855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93361" y="2257381"/>
            <a:ext cx="78739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29+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лет опыта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361" y="2847795"/>
            <a:ext cx="23371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schemeClr val="tx1"/>
                </a:solidFill>
              </a:rPr>
              <a:t>Страховая Группа «СОГАЗ</a:t>
            </a:r>
            <a:r>
              <a:rPr lang="ru-RU" sz="800" dirty="0">
                <a:solidFill>
                  <a:schemeClr val="tx1"/>
                </a:solidFill>
              </a:rPr>
              <a:t>» имеет более чем 25‑летний опыт страхования предприятий, программ</a:t>
            </a:r>
          </a:p>
          <a:p>
            <a:r>
              <a:rPr lang="ru-RU" sz="800" dirty="0">
                <a:solidFill>
                  <a:schemeClr val="tx1"/>
                </a:solidFill>
              </a:rPr>
              <a:t>и проектов в ключевых отраслях экономики.</a:t>
            </a:r>
            <a:endParaRPr lang="en-US" sz="800" dirty="0">
              <a:solidFill>
                <a:schemeClr val="tx1"/>
              </a:solidFill>
            </a:endParaRPr>
          </a:p>
          <a:p>
            <a:r>
              <a:rPr lang="ru-RU" sz="800" dirty="0">
                <a:solidFill>
                  <a:schemeClr val="tx1"/>
                </a:solidFill>
              </a:rPr>
              <a:t>Клиентами </a:t>
            </a:r>
            <a:r>
              <a:rPr lang="ru-RU" sz="800" dirty="0" smtClean="0">
                <a:solidFill>
                  <a:schemeClr val="tx1"/>
                </a:solidFill>
              </a:rPr>
              <a:t>Страховой Группы </a:t>
            </a:r>
            <a:r>
              <a:rPr lang="ru-RU" sz="800" dirty="0">
                <a:solidFill>
                  <a:schemeClr val="tx1"/>
                </a:solidFill>
              </a:rPr>
              <a:t>«СОГАЗ» являются </a:t>
            </a:r>
            <a:r>
              <a:rPr lang="ru-RU" sz="800" dirty="0" smtClean="0">
                <a:solidFill>
                  <a:schemeClr val="tx1"/>
                </a:solidFill>
              </a:rPr>
              <a:t>более </a:t>
            </a:r>
            <a:r>
              <a:rPr lang="ru-RU" sz="800" b="1" dirty="0" smtClean="0">
                <a:solidFill>
                  <a:schemeClr val="tx1"/>
                </a:solidFill>
              </a:rPr>
              <a:t>100 </a:t>
            </a:r>
            <a:r>
              <a:rPr lang="ru-RU" sz="800" b="1" dirty="0">
                <a:solidFill>
                  <a:schemeClr val="tx1"/>
                </a:solidFill>
              </a:rPr>
              <a:t>тысяч</a:t>
            </a:r>
            <a:r>
              <a:rPr lang="ru-RU" sz="800" b="1" baseline="30000" dirty="0">
                <a:solidFill>
                  <a:schemeClr val="tx1"/>
                </a:solidFill>
              </a:rPr>
              <a:t>3 </a:t>
            </a:r>
            <a:r>
              <a:rPr lang="ru-RU" sz="800" b="1" dirty="0">
                <a:solidFill>
                  <a:schemeClr val="tx1"/>
                </a:solidFill>
              </a:rPr>
              <a:t>предприятий</a:t>
            </a:r>
            <a:r>
              <a:rPr lang="ru-RU" sz="800" dirty="0">
                <a:solidFill>
                  <a:schemeClr val="tx1"/>
                </a:solidFill>
              </a:rPr>
              <a:t>, включая системообразующие корпорации российской экономики.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998883" y="2257381"/>
            <a:ext cx="111761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000+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специалистов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998884" y="2847795"/>
            <a:ext cx="25202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tx1"/>
                </a:solidFill>
              </a:rPr>
              <a:t>Страховая Группа «СОГАЗ»</a:t>
            </a:r>
            <a:r>
              <a:rPr lang="ru-RU" sz="800" baseline="30000" dirty="0">
                <a:solidFill>
                  <a:schemeClr val="tx1"/>
                </a:solidFill>
              </a:rPr>
              <a:t>4</a:t>
            </a:r>
            <a:r>
              <a:rPr lang="ru-RU" sz="800" dirty="0">
                <a:solidFill>
                  <a:schemeClr val="tx1"/>
                </a:solidFill>
              </a:rPr>
              <a:t> — это </a:t>
            </a:r>
            <a:r>
              <a:rPr lang="ru-RU" sz="800" dirty="0" smtClean="0">
                <a:solidFill>
                  <a:schemeClr val="tx1"/>
                </a:solidFill>
              </a:rPr>
              <a:t>более</a:t>
            </a:r>
            <a:r>
              <a:rPr lang="en-US" sz="800" dirty="0" smtClean="0">
                <a:solidFill>
                  <a:schemeClr val="tx1"/>
                </a:solidFill>
              </a:rPr>
              <a:t/>
            </a:r>
            <a:br>
              <a:rPr lang="en-US" sz="800" dirty="0" smtClean="0">
                <a:solidFill>
                  <a:schemeClr val="tx1"/>
                </a:solidFill>
              </a:rPr>
            </a:br>
            <a:r>
              <a:rPr lang="ru-RU" sz="800" dirty="0" smtClean="0">
                <a:solidFill>
                  <a:schemeClr val="tx1"/>
                </a:solidFill>
              </a:rPr>
              <a:t>17 тысяч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ru-RU" sz="800" dirty="0" smtClean="0">
                <a:solidFill>
                  <a:schemeClr val="tx1"/>
                </a:solidFill>
              </a:rPr>
              <a:t>специалистов</a:t>
            </a:r>
            <a:r>
              <a:rPr lang="ru-RU" sz="800" dirty="0">
                <a:solidFill>
                  <a:schemeClr val="tx1"/>
                </a:solidFill>
              </a:rPr>
              <a:t>, обладающих уникальными для рынка опытом, знаниями и технологиями.</a:t>
            </a:r>
            <a:endParaRPr lang="en-US" sz="800" dirty="0">
              <a:solidFill>
                <a:schemeClr val="tx1"/>
              </a:solidFill>
            </a:endParaRP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ru-RU" sz="800" dirty="0">
                <a:solidFill>
                  <a:schemeClr val="tx1"/>
                </a:solidFill>
              </a:rPr>
              <a:t>Ежедневно</a:t>
            </a:r>
            <a:r>
              <a:rPr lang="ru-RU" sz="800" b="1" dirty="0">
                <a:solidFill>
                  <a:schemeClr val="tx1"/>
                </a:solidFill>
              </a:rPr>
              <a:t> Страховая Группа «СОГАЗ» </a:t>
            </a:r>
            <a:r>
              <a:rPr lang="ru-RU" sz="800" dirty="0">
                <a:solidFill>
                  <a:schemeClr val="tx1"/>
                </a:solidFill>
              </a:rPr>
              <a:t>выплачивает свыше </a:t>
            </a:r>
            <a:r>
              <a:rPr lang="ru-RU" sz="800" b="1" dirty="0">
                <a:solidFill>
                  <a:schemeClr val="tx1"/>
                </a:solidFill>
              </a:rPr>
              <a:t>355 млн рублей</a:t>
            </a:r>
            <a:r>
              <a:rPr lang="ru-RU" sz="800" dirty="0">
                <a:solidFill>
                  <a:schemeClr val="tx1"/>
                </a:solidFill>
              </a:rPr>
              <a:t> в качестве возмещения по страховым случаям</a:t>
            </a:r>
            <a:r>
              <a:rPr lang="ru-RU" sz="800" baseline="30000" dirty="0">
                <a:solidFill>
                  <a:schemeClr val="tx1"/>
                </a:solidFill>
              </a:rPr>
              <a:t>5</a:t>
            </a:r>
            <a:r>
              <a:rPr lang="ru-RU" sz="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940152" y="2257381"/>
            <a:ext cx="9749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00+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офисов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940152" y="2847795"/>
            <a:ext cx="24832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8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Региональная сеть Страховой Группы «СОГАЗ» включает в себя более 1 000 подразделений и офисов продаж по всей стране, а также страховую компанию в Сербии — SOGAZ </a:t>
            </a:r>
            <a:r>
              <a:rPr lang="ru-RU" sz="800" kern="1200" dirty="0" err="1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a.d.o</a:t>
            </a:r>
            <a:r>
              <a:rPr lang="ru-RU" sz="8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ru-RU" sz="800" kern="1200" dirty="0" err="1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Novi</a:t>
            </a:r>
            <a:r>
              <a:rPr lang="ru-RU" sz="8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Sad</a:t>
            </a:r>
            <a:r>
              <a:rPr lang="ru-RU" sz="800" kern="1200" baseline="300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6</a:t>
            </a:r>
            <a:r>
              <a:rPr lang="ru-RU" sz="8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. Это позволяет обеспечить надежную страховую защиту рисков на всей территории России и за ее пределами.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BB9B22A-1422-4109-99FC-43DA9D6BD47C}"/>
              </a:ext>
            </a:extLst>
          </p:cNvPr>
          <p:cNvSpPr/>
          <p:nvPr/>
        </p:nvSpPr>
        <p:spPr>
          <a:xfrm>
            <a:off x="6640340" y="236258"/>
            <a:ext cx="27981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Высокий уровень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финансовой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устойчивости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подтвержден ведущими международными и отечественными рейтинговыми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агентствами</a:t>
            </a:r>
            <a:r>
              <a:rPr kumimoji="0" lang="ru-RU" sz="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endParaRPr kumimoji="0" lang="ru-RU" sz="8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4EAC17-0A54-4F9F-8380-E790B8E0D9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0481" y="2287437"/>
            <a:ext cx="564108" cy="5600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859B92F-67D2-4B76-90F1-1A0AFDC83A4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762" y="2287437"/>
            <a:ext cx="564108" cy="5600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79EFD19-08D2-4D9B-BA41-7B9C3019E56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0447" y="2287437"/>
            <a:ext cx="564108" cy="5600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4442" y="236258"/>
            <a:ext cx="2823454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СОГАЗ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—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/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крупнейший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 России страховщик федерального уровня</a:t>
            </a:r>
            <a:r>
              <a:rPr kumimoji="0" lang="ru-RU" sz="11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предоставляющий услуги как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корпоративным,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так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и частным клиентам.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658255" y="695493"/>
            <a:ext cx="178446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AM </a:t>
            </a:r>
            <a:r>
              <a:rPr kumimoji="0" 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Best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S&amp;P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Global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Ratings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RAEX («Эксперт РА»)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АКРА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НКР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"/>
          <p:cNvSpPr/>
          <p:nvPr/>
        </p:nvSpPr>
        <p:spPr>
          <a:xfrm>
            <a:off x="8497633" y="4738256"/>
            <a:ext cx="648329" cy="4090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6798" tIns="46798" rIns="46798" bIns="46798"/>
          <a:lstStyle/>
          <a:p>
            <a:endParaRPr/>
          </a:p>
        </p:txBody>
      </p:sp>
      <p:sp>
        <p:nvSpPr>
          <p:cNvPr id="29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497633" y="4835054"/>
            <a:ext cx="646367" cy="215440"/>
          </a:xfrm>
          <a:prstGeom prst="rect">
            <a:avLst/>
          </a:prstGeom>
        </p:spPr>
        <p:txBody>
          <a:bodyPr/>
          <a:lstStyle/>
          <a:p>
            <a:pPr algn="ctr"/>
            <a:fld id="{86CB4B4D-7CA3-9044-876B-883B54F8677D}" type="slidenum">
              <a:rPr lang="ru-RU" sz="800" b="0" smtClean="0">
                <a:solidFill>
                  <a:schemeClr val="tx1"/>
                </a:solidFill>
              </a:rPr>
              <a:pPr algn="ctr"/>
              <a:t>2</a:t>
            </a:fld>
            <a:endParaRPr lang="ru-RU" sz="800" b="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3361" y="4245644"/>
            <a:ext cx="8462711" cy="692497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lvl="0" algn="just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500" kern="1200" baseline="300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1 </a:t>
            </a:r>
            <a:r>
              <a:rPr lang="ru-RU" sz="500" kern="12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По объему страховых премий на основании данных Банка России за 2020 год. </a:t>
            </a:r>
            <a:r>
              <a:rPr lang="ru-RU" sz="500" kern="1200" baseline="300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2 </a:t>
            </a:r>
            <a:r>
              <a:rPr lang="ru-RU" sz="500" kern="12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Надежность и финансовая устойчивость АО «СОГАЗ» подтверждены ведущими международными и российскими рейтинговыми агентствами: наивысший рейтинг надежности на уровне </a:t>
            </a:r>
            <a:r>
              <a:rPr lang="ru-RU" sz="500" kern="1200" dirty="0" err="1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ruAAA</a:t>
            </a:r>
            <a:r>
              <a:rPr lang="ru-RU" sz="500" kern="12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 (прогноз стабильный) присвоен рейтинговым агентством RAEX (Эксперт РА) в 2003 г. и подтверждается ежегодно (подтвержден 17.02.2021 г. по новой национальной рейтинговой шкале Российской Федерации (ранее А++)); наивысший уровень кредитоспособности по национальной шкале для Российской Федерации ААА (</a:t>
            </a:r>
            <a:r>
              <a:rPr lang="ru-RU" sz="500" kern="1200" dirty="0" err="1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ru</a:t>
            </a:r>
            <a:r>
              <a:rPr lang="ru-RU" sz="500" kern="12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) (прогноз стабильный) присвоен АКРА (Аналитическим кредитным рейтинговым агентством) в 2017 г. и подтверждается ежегодно (подтвержден 25.06.2021 г.); рейтинг на уровне AAA.ru (прогноз стабильный) присвоен рейтинговым агентством НКР (присвоен 18.05.2021 г.); долгосрочные кредитные рейтинги эмитента и рейтинги финансовой устойчивости страховой компании присвоены международными рейтинговыми агентствами: АМ </a:t>
            </a:r>
            <a:r>
              <a:rPr lang="ru-RU" sz="500" kern="1200" dirty="0" err="1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Best</a:t>
            </a:r>
            <a:r>
              <a:rPr lang="ru-RU" sz="500" kern="12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 — на уровне В++ (рейтинг финансовой устойчивости, прогноз стабильный) и </a:t>
            </a:r>
            <a:r>
              <a:rPr lang="ru-RU" sz="500" kern="1200" dirty="0" err="1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bbb</a:t>
            </a:r>
            <a:r>
              <a:rPr lang="ru-RU" sz="500" kern="12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 (долгосрочный кредитный рейтинг эмитента, прогноз позитивный), подтверждены </a:t>
            </a:r>
            <a:r>
              <a:rPr lang="ru-RU" sz="500" kern="12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27.08.2021 г</a:t>
            </a:r>
            <a:r>
              <a:rPr lang="ru-RU" sz="500" kern="12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.; S&amp;P </a:t>
            </a:r>
            <a:r>
              <a:rPr lang="ru-RU" sz="500" kern="1200" dirty="0" err="1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Global</a:t>
            </a:r>
            <a:r>
              <a:rPr lang="ru-RU" sz="500" kern="12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500" kern="1200" dirty="0" err="1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Ratings</a:t>
            </a:r>
            <a:r>
              <a:rPr lang="ru-RU" sz="500" kern="12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 — на уровне ВВВ (прогноз стабильный</a:t>
            </a:r>
            <a:r>
              <a:rPr lang="ru-RU" sz="500" kern="12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), подтвержден 09.04.2021 г. </a:t>
            </a:r>
            <a:r>
              <a:rPr lang="ru-RU" sz="500" kern="1200" baseline="300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3 </a:t>
            </a:r>
            <a:r>
              <a:rPr lang="ru-RU" sz="500" kern="12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На основании учета договоров страхования АО «СОГАЗ» с юридическими лицами</a:t>
            </a:r>
            <a:r>
              <a:rPr lang="ru-RU" sz="500" kern="12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.                           </a:t>
            </a:r>
            <a:r>
              <a:rPr lang="ru-RU" sz="500" kern="1200" baseline="300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4 </a:t>
            </a:r>
            <a:r>
              <a:rPr lang="ru-RU" sz="500" kern="12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АО «СОГАЗ</a:t>
            </a:r>
            <a:r>
              <a:rPr lang="ru-RU" sz="500" kern="12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». Лицензии Банка России СЛ №1208, СИ №1208, ОС №1208-02, ОС №1208-03, ОС №1208-04, ОС №1208-05, ПС №1208.ООО. «СК «СОГАЗ-ЖИЗНЬ». Лицензии Банка России СЛ №3825 и СЖ №3825. АО «Страховая компания «СОГАЗ-Мед». Лицензия Банка России ОС № 3230-01, СЛ № 3230. ООО «СОГАЗ-</a:t>
            </a:r>
            <a:r>
              <a:rPr lang="ru-RU" sz="500" kern="1200" dirty="0" err="1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Медсервис</a:t>
            </a:r>
            <a:r>
              <a:rPr lang="ru-RU" sz="500" kern="12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». Лицензии Департамента здравоохранения г. Москвы № ЛО-77-01-020849, № ЛО-77-03-000889, Лицензии Департамента здравоохранения ЯНАО № ЛО-89-01-001237, </a:t>
            </a:r>
            <a:r>
              <a:rPr lang="ru-RU" sz="500" kern="12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№ </a:t>
            </a:r>
            <a:r>
              <a:rPr lang="ru-RU" sz="500" kern="12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ЛО-89-03-000080. ООО «ММЦ «СОГАЗ». СПб. Лицензия Комитета по здравоохранению Санкт-Петербурга № ЛО-78-01-011340, № ЛО-78-03-000362</a:t>
            </a:r>
            <a:r>
              <a:rPr lang="ru-RU" sz="500" kern="12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, №ЛО-78-02-002850. ООО </a:t>
            </a:r>
            <a:r>
              <a:rPr lang="ru-RU" sz="500" kern="12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СК «ВТБ Страхование». Лицензии Банка России СЛ №</a:t>
            </a:r>
            <a:r>
              <a:rPr lang="ru-RU" sz="500" kern="12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3398, СИ </a:t>
            </a:r>
            <a:r>
              <a:rPr lang="ru-RU" sz="500" kern="12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№3398</a:t>
            </a:r>
            <a:r>
              <a:rPr lang="ru-RU" sz="500" kern="12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, ОС </a:t>
            </a:r>
            <a:r>
              <a:rPr lang="ru-RU" sz="500" kern="12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№3398-02, </a:t>
            </a:r>
            <a:r>
              <a:rPr lang="ru-RU" sz="500" kern="12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ОС №</a:t>
            </a:r>
            <a:r>
              <a:rPr lang="ru-RU" sz="500" kern="12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3398-04, ОС №3398-05, ПС №3398. SOGAZ </a:t>
            </a:r>
            <a:r>
              <a:rPr lang="ru-RU" sz="500" kern="1200" dirty="0" err="1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a.d.o</a:t>
            </a:r>
            <a:r>
              <a:rPr lang="ru-RU" sz="500" kern="12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ru-RU" sz="500" kern="1200" dirty="0" err="1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Novi</a:t>
            </a:r>
            <a:r>
              <a:rPr lang="ru-RU" sz="500" kern="12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500" kern="1200" dirty="0" err="1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Sad</a:t>
            </a:r>
            <a:r>
              <a:rPr lang="ru-RU" sz="500" kern="12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. Разрешение Народного банка Сербии на ведение страхования иного, чем страхование жизни от 20.12.2011 г. </a:t>
            </a:r>
            <a:r>
              <a:rPr lang="ru-RU" sz="500" kern="1200" baseline="300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5 </a:t>
            </a:r>
            <a:r>
              <a:rPr lang="ru-RU" sz="500" kern="12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По всем видам страхования по данным консолидированной финансовой отчетности за 2020 год. </a:t>
            </a:r>
            <a:r>
              <a:rPr lang="ru-RU" sz="500" kern="1200" baseline="300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6</a:t>
            </a:r>
            <a:r>
              <a:rPr lang="ru-RU" sz="500" kern="12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 Услуги на территории РФ данной организацией не оказываются.</a:t>
            </a:r>
          </a:p>
        </p:txBody>
      </p:sp>
    </p:spTree>
    <p:extLst>
      <p:ext uri="{BB962C8B-B14F-4D97-AF65-F5344CB8AC3E}">
        <p14:creationId xmlns:p14="http://schemas.microsoft.com/office/powerpoint/2010/main" val="173967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7"/>
          <p:cNvSpPr txBox="1"/>
          <p:nvPr/>
        </p:nvSpPr>
        <p:spPr>
          <a:xfrm>
            <a:off x="8741476" y="4841567"/>
            <a:ext cx="160642" cy="202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800"/>
            </a:lvl1pPr>
          </a:lstStyle>
          <a:p>
            <a:r>
              <a:t>7</a:t>
            </a:r>
          </a:p>
        </p:txBody>
      </p:sp>
      <p:sp>
        <p:nvSpPr>
          <p:cNvPr id="372" name="Продуктовая…"/>
          <p:cNvSpPr txBox="1"/>
          <p:nvPr/>
        </p:nvSpPr>
        <p:spPr>
          <a:xfrm>
            <a:off x="732102" y="1950257"/>
            <a:ext cx="2956949" cy="1091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90000"/>
              </a:lnSpc>
              <a:defRPr sz="3600">
                <a:solidFill>
                  <a:srgbClr val="FFFFFF"/>
                </a:solidFill>
              </a:defRPr>
            </a:pPr>
            <a:r>
              <a:t>Продуктовая</a:t>
            </a:r>
          </a:p>
          <a:p>
            <a:pPr>
              <a:lnSpc>
                <a:spcPct val="90000"/>
              </a:lnSpc>
              <a:defRPr sz="3600">
                <a:solidFill>
                  <a:srgbClr val="FFFFFF"/>
                </a:solidFill>
              </a:defRPr>
            </a:pPr>
            <a:r>
              <a:t>линейка</a:t>
            </a:r>
          </a:p>
        </p:txBody>
      </p:sp>
      <p:pic>
        <p:nvPicPr>
          <p:cNvPr id="373" name="Изображение" descr="Изображение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5871" y="1958509"/>
            <a:ext cx="1226481" cy="12264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431800" y="4639910"/>
            <a:ext cx="806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600" baseline="30000" dirty="0">
                <a:solidFill>
                  <a:srgbClr val="EDEDED">
                    <a:lumMod val="50000"/>
                  </a:srgbClr>
                </a:solidFill>
                <a:cs typeface="Arial"/>
              </a:rPr>
              <a:t>1</a:t>
            </a:r>
            <a:r>
              <a:rPr lang="ru-RU" sz="6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расчете стоимости полиса с учетом статистики убытков за предыдущие периоды по выделенной клиентской группе работников предприятий – корпоративных клиентов </a:t>
            </a:r>
            <a:r>
              <a:rPr lang="ru-RU" sz="600" dirty="0">
                <a:solidFill>
                  <a:srgbClr val="EDEDED">
                    <a:lumMod val="50000"/>
                  </a:srgbClr>
                </a:solidFill>
                <a:cs typeface="Arial"/>
              </a:rPr>
              <a:t>(кроме ипотечного страхования). При расчете стоимости полиса ее итоговая величина может не включать упомянутую экономию, или размер такой экономии может оказаться меньше указанной. </a:t>
            </a:r>
            <a:r>
              <a:rPr lang="ru-RU" sz="600" baseline="30000" dirty="0">
                <a:solidFill>
                  <a:srgbClr val="EDEDED">
                    <a:lumMod val="50000"/>
                  </a:srgbClr>
                </a:solidFill>
                <a:cs typeface="Arial"/>
              </a:rPr>
              <a:t>2</a:t>
            </a:r>
            <a:r>
              <a:rPr lang="ru-RU" sz="600" dirty="0">
                <a:solidFill>
                  <a:srgbClr val="EDEDED">
                    <a:lumMod val="50000"/>
                  </a:srgbClr>
                </a:solidFill>
                <a:cs typeface="Arial"/>
              </a:rPr>
              <a:t> При расчете стоимости полиса размер экономии зависит от страхового продукта и может оказаться меньше указанной экономии. </a:t>
            </a:r>
            <a:r>
              <a:rPr lang="ru-RU" sz="6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подробными условиями страхования (включая правила страхования) вы можете ознакомиться у представителя АО «СОГАЗ». </a:t>
            </a:r>
            <a:endParaRPr lang="ru-RU" sz="600" dirty="0">
              <a:cs typeface="Arial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89600" y="1422617"/>
            <a:ext cx="167556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2" indent="-171450">
              <a:buClr>
                <a:schemeClr val="accent1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kumimoji="0" lang="ru-RU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Страхование </a:t>
            </a:r>
            <a:r>
              <a:rPr lang="ru-RU" sz="9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для вас</a:t>
            </a:r>
            <a:br>
              <a:rPr lang="ru-RU" sz="9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</a:br>
            <a:r>
              <a:rPr lang="ru-RU" sz="9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и </a:t>
            </a:r>
            <a:r>
              <a:rPr lang="ru-RU" sz="9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ваших близких родственников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699791" y="1422617"/>
            <a:ext cx="21601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2" indent="-1714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Мы всегда рядом.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Вы можете получить консультацию представителя АО «СОГАЗ</a:t>
            </a: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»</a:t>
            </a:r>
            <a:b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 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удобном для вас месте: у </a:t>
            </a: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вас</a:t>
            </a:r>
            <a:b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на 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работе или в нашем ближайшем офисе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406037" y="1422617"/>
            <a:ext cx="197007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2" indent="-1714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Доступность </a:t>
            </a:r>
            <a:r>
              <a:rPr kumimoji="0" lang="ru-RU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24/7.</a:t>
            </a:r>
            <a:br>
              <a:rPr kumimoji="0" lang="ru-RU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</a:b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По 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телефону 8 800 333 66 35 (бесплатно, круглосуточно)</a:t>
            </a: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8" y="2922608"/>
            <a:ext cx="432000" cy="432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27288" y="2933534"/>
            <a:ext cx="15035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Автокаско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48" y="3704631"/>
            <a:ext cx="432000" cy="4320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855" y="2975986"/>
            <a:ext cx="432000" cy="432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855" y="3704631"/>
            <a:ext cx="432000" cy="43200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8" y="3704631"/>
            <a:ext cx="432000" cy="4320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838037" y="2933534"/>
            <a:ext cx="1686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Недвижимость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b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квартиры,</a:t>
            </a:r>
            <a:r>
              <a:rPr kumimoji="0" lang="ru-RU" sz="1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дома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дачи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27288" y="3645015"/>
            <a:ext cx="1440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От несчастных</a:t>
            </a:r>
            <a:b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случаев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03848" y="3645015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ДМС</a:t>
            </a:r>
            <a:b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«</a:t>
            </a:r>
            <a:r>
              <a:rPr kumimoji="0" lang="ru-R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Онкопомощь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»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33879" y="3645015"/>
            <a:ext cx="1546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Онлайн-страхование путешественников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 bwMode="auto">
          <a:xfrm>
            <a:off x="395288" y="379996"/>
            <a:ext cx="8731653" cy="35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>
              <a:defRPr sz="2700">
                <a:solidFill>
                  <a:srgbClr val="000000"/>
                </a:solidFill>
              </a:defRPr>
            </a:pPr>
            <a:r>
              <a:rPr lang="ru-RU" sz="2400" dirty="0" smtClean="0"/>
              <a:t>Продукты страхования в АО «СОГАЗ» </a:t>
            </a: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48" y="2922136"/>
            <a:ext cx="432000" cy="43200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3203848" y="2933534"/>
            <a:ext cx="13119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ОСАГО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6" name="Прямоугольник"/>
          <p:cNvSpPr/>
          <p:nvPr/>
        </p:nvSpPr>
        <p:spPr>
          <a:xfrm>
            <a:off x="8497633" y="4738256"/>
            <a:ext cx="648329" cy="4090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6798" tIns="46798" rIns="46798" bIns="46798"/>
          <a:lstStyle/>
          <a:p>
            <a:endParaRPr/>
          </a:p>
        </p:txBody>
      </p:sp>
      <p:sp>
        <p:nvSpPr>
          <p:cNvPr id="57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497633" y="4835054"/>
            <a:ext cx="646367" cy="215440"/>
          </a:xfrm>
          <a:prstGeom prst="rect">
            <a:avLst/>
          </a:prstGeom>
        </p:spPr>
        <p:txBody>
          <a:bodyPr/>
          <a:lstStyle/>
          <a:p>
            <a:pPr algn="ctr"/>
            <a:fld id="{86CB4B4D-7CA3-9044-876B-883B54F8677D}" type="slidenum">
              <a:rPr lang="ru-RU" sz="800" b="0" smtClean="0">
                <a:solidFill>
                  <a:schemeClr val="tx1"/>
                </a:solidFill>
              </a:rPr>
              <a:pPr algn="ctr"/>
              <a:t>4</a:t>
            </a:fld>
            <a:endParaRPr lang="ru-RU" sz="800" b="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8683" y="759100"/>
            <a:ext cx="18806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2700">
                <a:solidFill>
                  <a:srgbClr val="000000"/>
                </a:solidFill>
              </a:defRPr>
            </a:pPr>
            <a:r>
              <a:rPr lang="ru-RU" sz="1400" dirty="0"/>
              <a:t>для физических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197878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88526" y="299064"/>
            <a:ext cx="4020623" cy="540060"/>
          </a:xfrm>
        </p:spPr>
        <p:txBody>
          <a:bodyPr>
            <a:normAutofit/>
          </a:bodyPr>
          <a:lstStyle/>
          <a:p>
            <a:r>
              <a:rPr lang="ru-RU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Автокаско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Профи</a:t>
            </a:r>
          </a:p>
        </p:txBody>
      </p:sp>
      <p:sp>
        <p:nvSpPr>
          <p:cNvPr id="13" name="Экономия…"/>
          <p:cNvSpPr txBox="1"/>
          <p:nvPr/>
        </p:nvSpPr>
        <p:spPr>
          <a:xfrm>
            <a:off x="388526" y="801948"/>
            <a:ext cx="3214617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1900">
                <a:solidFill>
                  <a:schemeClr val="accent1"/>
                </a:solidFill>
              </a:defRPr>
            </a:pPr>
            <a:r>
              <a:rPr lang="ru-RU" sz="1400" dirty="0" smtClean="0">
                <a:solidFill>
                  <a:schemeClr val="tx1"/>
                </a:solidFill>
              </a:rPr>
              <a:t>Каско для опытных и уверенных водителей от 4 500 рублей в год</a:t>
            </a:r>
            <a:r>
              <a:rPr lang="ru-RU" sz="1400" baseline="30000" dirty="0" smtClean="0">
                <a:solidFill>
                  <a:schemeClr val="tx1"/>
                </a:solidFill>
              </a:rPr>
              <a:t>1</a:t>
            </a:r>
            <a:endParaRPr sz="1400" baseline="300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4076" y="1546052"/>
            <a:ext cx="2639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300">
                <a:solidFill>
                  <a:schemeClr val="accent1"/>
                </a:solidFill>
              </a:defRPr>
            </a:pPr>
            <a:r>
              <a:rPr lang="ru-RU" sz="1400" dirty="0">
                <a:solidFill>
                  <a:schemeClr val="accent1"/>
                </a:solidFill>
              </a:rPr>
              <a:t>Преимущества </a:t>
            </a:r>
            <a:r>
              <a:rPr lang="ru-RU" sz="1400" dirty="0" smtClean="0">
                <a:solidFill>
                  <a:schemeClr val="accent1"/>
                </a:solidFill>
              </a:rPr>
              <a:t>программы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15" name="TextBox 22"/>
          <p:cNvSpPr txBox="1"/>
          <p:nvPr/>
        </p:nvSpPr>
        <p:spPr>
          <a:xfrm>
            <a:off x="972272" y="1977412"/>
            <a:ext cx="2160784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800"/>
            </a:pPr>
            <a:r>
              <a:rPr lang="ru-RU" sz="800" dirty="0" smtClean="0">
                <a:solidFill>
                  <a:schemeClr val="tx1"/>
                </a:solidFill>
              </a:rPr>
              <a:t>Вы получаете гарантированный ремонт автомобиля в случае ДТП, независимо от вины водителя застрахованного ТС, при условии, что установлен хотя бы один иной виновник ДТП (иной участник ДТП, дорожные, дорожно-эксплуатационные службы, коммунальные, технические службы или иное лицо). Даже если у виновника нет полиса ОСАГО</a:t>
            </a:r>
            <a:endParaRPr sz="800" dirty="0">
              <a:solidFill>
                <a:schemeClr val="tx1"/>
              </a:solidFill>
            </a:endParaRPr>
          </a:p>
        </p:txBody>
      </p:sp>
      <p:sp>
        <p:nvSpPr>
          <p:cNvPr id="18" name="TextBox 22"/>
          <p:cNvSpPr txBox="1"/>
          <p:nvPr/>
        </p:nvSpPr>
        <p:spPr>
          <a:xfrm>
            <a:off x="3823005" y="1977412"/>
            <a:ext cx="1632185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800"/>
            </a:pPr>
            <a:r>
              <a:rPr lang="ru-RU" sz="800" dirty="0" smtClean="0">
                <a:solidFill>
                  <a:schemeClr val="tx1"/>
                </a:solidFill>
              </a:rPr>
              <a:t>Легко купить:</a:t>
            </a:r>
          </a:p>
          <a:p>
            <a:pPr marL="144000" indent="-144000">
              <a:buClr>
                <a:schemeClr val="accent1"/>
              </a:buClr>
              <a:buFont typeface="Arial" panose="020B0604020202020204" pitchFamily="34" charset="0"/>
              <a:buChar char="•"/>
              <a:defRPr sz="800"/>
            </a:pPr>
            <a:r>
              <a:rPr lang="ru-RU" sz="800" dirty="0" smtClean="0">
                <a:solidFill>
                  <a:schemeClr val="tx1"/>
                </a:solidFill>
              </a:rPr>
              <a:t>Не требуется осмотр автомобиля</a:t>
            </a:r>
            <a:r>
              <a:rPr lang="ru-RU" sz="800" baseline="30000" dirty="0" smtClean="0">
                <a:solidFill>
                  <a:schemeClr val="tx1"/>
                </a:solidFill>
              </a:rPr>
              <a:t>2</a:t>
            </a:r>
          </a:p>
          <a:p>
            <a:pPr marL="144000" indent="-144000">
              <a:buClr>
                <a:schemeClr val="accent1"/>
              </a:buClr>
              <a:buFont typeface="Arial" panose="020B0604020202020204" pitchFamily="34" charset="0"/>
              <a:buChar char="•"/>
              <a:defRPr sz="800"/>
            </a:pPr>
            <a:r>
              <a:rPr lang="ru-RU" sz="800" dirty="0" smtClean="0">
                <a:solidFill>
                  <a:schemeClr val="tx1"/>
                </a:solidFill>
              </a:rPr>
              <a:t>Оформление полиса займет не более 10 минут</a:t>
            </a:r>
            <a:endParaRPr sz="800" dirty="0">
              <a:solidFill>
                <a:schemeClr val="tx1"/>
              </a:solidFill>
            </a:endParaRPr>
          </a:p>
        </p:txBody>
      </p:sp>
      <p:sp>
        <p:nvSpPr>
          <p:cNvPr id="19" name="TextBox 22"/>
          <p:cNvSpPr txBox="1"/>
          <p:nvPr/>
        </p:nvSpPr>
        <p:spPr>
          <a:xfrm>
            <a:off x="6157007" y="1977412"/>
            <a:ext cx="1530432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800"/>
            </a:pPr>
            <a:r>
              <a:rPr lang="ru-RU" sz="800" dirty="0" smtClean="0">
                <a:solidFill>
                  <a:schemeClr val="tx1"/>
                </a:solidFill>
              </a:rPr>
              <a:t>Возмещение ущерба </a:t>
            </a:r>
            <a:r>
              <a:rPr lang="ru-RU" sz="800" dirty="0">
                <a:solidFill>
                  <a:schemeClr val="tx1"/>
                </a:solidFill>
              </a:rPr>
              <a:t>при ДТП до 1 000 000 </a:t>
            </a:r>
            <a:r>
              <a:rPr lang="ru-RU" sz="800" dirty="0" smtClean="0">
                <a:solidFill>
                  <a:schemeClr val="tx1"/>
                </a:solidFill>
              </a:rPr>
              <a:t>рублей</a:t>
            </a:r>
            <a:r>
              <a:rPr lang="ru-RU" sz="800" baseline="30000" dirty="0" smtClean="0">
                <a:solidFill>
                  <a:schemeClr val="tx1"/>
                </a:solidFill>
              </a:rPr>
              <a:t>3</a:t>
            </a:r>
            <a:r>
              <a:rPr lang="ru-RU" sz="800" dirty="0" smtClean="0">
                <a:solidFill>
                  <a:schemeClr val="tx1"/>
                </a:solidFill>
              </a:rPr>
              <a:t>.</a:t>
            </a:r>
            <a:r>
              <a:rPr lang="ru-RU" sz="800" dirty="0">
                <a:solidFill>
                  <a:schemeClr val="tx1"/>
                </a:solidFill>
              </a:rPr>
              <a:t/>
            </a:r>
            <a:br>
              <a:rPr lang="ru-RU" sz="800" dirty="0">
                <a:solidFill>
                  <a:schemeClr val="tx1"/>
                </a:solidFill>
              </a:rPr>
            </a:br>
            <a:r>
              <a:rPr lang="ru-RU" sz="800" dirty="0">
                <a:solidFill>
                  <a:schemeClr val="tx1"/>
                </a:solidFill>
              </a:rPr>
              <a:t>Фиксированная стоимость </a:t>
            </a:r>
            <a:r>
              <a:rPr lang="ru-RU" sz="800" dirty="0" smtClean="0">
                <a:solidFill>
                  <a:schemeClr val="tx1"/>
                </a:solidFill>
              </a:rPr>
              <a:t>полиса</a:t>
            </a:r>
            <a:r>
              <a:rPr lang="ru-RU" sz="900" dirty="0">
                <a:solidFill>
                  <a:schemeClr val="tx1"/>
                </a:solidFill>
              </a:rPr>
              <a:t/>
            </a:r>
            <a:br>
              <a:rPr lang="ru-RU" sz="900" dirty="0">
                <a:solidFill>
                  <a:schemeClr val="tx1"/>
                </a:solidFill>
              </a:rPr>
            </a:br>
            <a:r>
              <a:rPr lang="ru-RU" sz="900" dirty="0" smtClean="0">
                <a:solidFill>
                  <a:schemeClr val="tx1"/>
                </a:solidFill>
              </a:rPr>
              <a:t> </a:t>
            </a:r>
            <a:endParaRPr sz="900" dirty="0">
              <a:solidFill>
                <a:schemeClr val="tx1"/>
              </a:solidFill>
            </a:endParaRPr>
          </a:p>
        </p:txBody>
      </p:sp>
      <p:pic>
        <p:nvPicPr>
          <p:cNvPr id="20" name="Изображение" descr="Изображение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6255" y="1977411"/>
            <a:ext cx="360000" cy="360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Прямоугольник 20"/>
          <p:cNvSpPr/>
          <p:nvPr/>
        </p:nvSpPr>
        <p:spPr>
          <a:xfrm>
            <a:off x="344076" y="3405749"/>
            <a:ext cx="29755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300">
                <a:solidFill>
                  <a:schemeClr val="accent1"/>
                </a:solidFill>
              </a:defRPr>
            </a:pPr>
            <a:r>
              <a:rPr lang="ru-RU" sz="1400" dirty="0" smtClean="0">
                <a:solidFill>
                  <a:schemeClr val="accent1"/>
                </a:solidFill>
              </a:rPr>
              <a:t>Специальное предложение</a:t>
            </a:r>
            <a:r>
              <a:rPr lang="ru-RU" sz="1400" baseline="30000" dirty="0" smtClean="0">
                <a:solidFill>
                  <a:schemeClr val="accent1"/>
                </a:solidFill>
              </a:rPr>
              <a:t>1</a:t>
            </a:r>
            <a:endParaRPr lang="ru-RU" sz="1400" baseline="30000" dirty="0">
              <a:solidFill>
                <a:schemeClr val="accent1"/>
              </a:solidFill>
            </a:endParaRPr>
          </a:p>
        </p:txBody>
      </p:sp>
      <p:sp>
        <p:nvSpPr>
          <p:cNvPr id="24" name="TextBox 22"/>
          <p:cNvSpPr txBox="1"/>
          <p:nvPr/>
        </p:nvSpPr>
        <p:spPr>
          <a:xfrm>
            <a:off x="441091" y="3837108"/>
            <a:ext cx="1325364" cy="89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800"/>
            </a:pPr>
            <a:r>
              <a:rPr lang="ru-RU" sz="900" dirty="0" smtClean="0">
                <a:solidFill>
                  <a:schemeClr val="tx1"/>
                </a:solidFill>
              </a:rPr>
              <a:t>Все легковые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900" dirty="0" smtClean="0">
                <a:solidFill>
                  <a:schemeClr val="tx1"/>
                </a:solidFill>
              </a:rPr>
              <a:t>отечественные ТС –</a:t>
            </a:r>
          </a:p>
          <a:p>
            <a:pPr>
              <a:defRPr sz="800"/>
            </a:pPr>
            <a:r>
              <a:rPr lang="ru-RU" sz="900" dirty="0">
                <a:solidFill>
                  <a:schemeClr val="tx1"/>
                </a:solidFill>
              </a:rPr>
              <a:t>с</a:t>
            </a:r>
            <a:r>
              <a:rPr lang="ru-RU" sz="900" dirty="0" smtClean="0">
                <a:solidFill>
                  <a:schemeClr val="tx1"/>
                </a:solidFill>
              </a:rPr>
              <a:t>тоимость</a:t>
            </a:r>
          </a:p>
          <a:p>
            <a:pPr>
              <a:defRPr sz="800"/>
            </a:pPr>
            <a:r>
              <a:rPr lang="ru-RU" sz="1100" b="1" dirty="0" smtClean="0">
                <a:solidFill>
                  <a:schemeClr val="accent1"/>
                </a:solidFill>
              </a:rPr>
              <a:t>4 </a:t>
            </a:r>
            <a:r>
              <a:rPr lang="ru-RU" sz="1100" b="1" dirty="0">
                <a:solidFill>
                  <a:schemeClr val="accent1"/>
                </a:solidFill>
              </a:rPr>
              <a:t>500 ₽</a:t>
            </a:r>
          </a:p>
          <a:p>
            <a:pPr>
              <a:defRPr sz="800"/>
            </a:pPr>
            <a:r>
              <a:rPr lang="ru-RU" sz="900" dirty="0" smtClean="0">
                <a:solidFill>
                  <a:schemeClr val="tx1"/>
                </a:solidFill>
              </a:rPr>
              <a:t/>
            </a:r>
            <a:br>
              <a:rPr lang="ru-RU" sz="900" dirty="0" smtClean="0">
                <a:solidFill>
                  <a:schemeClr val="tx1"/>
                </a:solidFill>
              </a:rPr>
            </a:br>
            <a:endParaRPr sz="1100" b="1" dirty="0">
              <a:solidFill>
                <a:schemeClr val="accent1"/>
              </a:solidFill>
            </a:endParaRPr>
          </a:p>
        </p:txBody>
      </p:sp>
      <p:sp>
        <p:nvSpPr>
          <p:cNvPr id="25" name="TextBox 22"/>
          <p:cNvSpPr txBox="1"/>
          <p:nvPr/>
        </p:nvSpPr>
        <p:spPr>
          <a:xfrm>
            <a:off x="1995834" y="3837108"/>
            <a:ext cx="1217092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800"/>
            </a:pPr>
            <a:r>
              <a:rPr lang="ru-RU" sz="900" dirty="0" smtClean="0">
                <a:solidFill>
                  <a:schemeClr val="tx1"/>
                </a:solidFill>
              </a:rPr>
              <a:t>Легковые иностранные ТС</a:t>
            </a:r>
            <a:r>
              <a:rPr lang="ru-RU" sz="900" baseline="30000" dirty="0" smtClean="0">
                <a:solidFill>
                  <a:schemeClr val="tx1"/>
                </a:solidFill>
              </a:rPr>
              <a:t>4</a:t>
            </a:r>
            <a:r>
              <a:rPr lang="ru-RU" sz="900" dirty="0" smtClean="0">
                <a:solidFill>
                  <a:schemeClr val="tx1"/>
                </a:solidFill>
              </a:rPr>
              <a:t> </a:t>
            </a:r>
            <a:r>
              <a:rPr lang="ru-RU" sz="900" dirty="0">
                <a:solidFill>
                  <a:schemeClr val="tx1"/>
                </a:solidFill>
              </a:rPr>
              <a:t>–стоимость</a:t>
            </a:r>
            <a:r>
              <a:rPr lang="ru-RU" sz="900" dirty="0" smtClean="0">
                <a:solidFill>
                  <a:schemeClr val="tx1"/>
                </a:solidFill>
              </a:rPr>
              <a:t/>
            </a:r>
            <a:br>
              <a:rPr lang="ru-RU" sz="900" dirty="0" smtClean="0">
                <a:solidFill>
                  <a:schemeClr val="tx1"/>
                </a:solidFill>
              </a:rPr>
            </a:br>
            <a:r>
              <a:rPr lang="ru-RU" sz="1100" b="1" dirty="0" smtClean="0">
                <a:solidFill>
                  <a:schemeClr val="accent1"/>
                </a:solidFill>
              </a:rPr>
              <a:t>6 000 ₽</a:t>
            </a:r>
            <a:endParaRPr lang="ru-RU" sz="1100" b="1" dirty="0">
              <a:solidFill>
                <a:schemeClr val="accent1"/>
              </a:solidFill>
            </a:endParaRPr>
          </a:p>
        </p:txBody>
      </p:sp>
      <p:sp>
        <p:nvSpPr>
          <p:cNvPr id="26" name="TextBox 22"/>
          <p:cNvSpPr txBox="1"/>
          <p:nvPr/>
        </p:nvSpPr>
        <p:spPr>
          <a:xfrm>
            <a:off x="3442305" y="3837108"/>
            <a:ext cx="1663600" cy="577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800"/>
            </a:pPr>
            <a:r>
              <a:rPr lang="ru-RU" sz="900" dirty="0" smtClean="0">
                <a:solidFill>
                  <a:schemeClr val="tx1"/>
                </a:solidFill>
              </a:rPr>
              <a:t>Легковые иностранные ТС премиального сегмента</a:t>
            </a:r>
            <a:r>
              <a:rPr lang="ru-RU" sz="900" baseline="30000" dirty="0" smtClean="0">
                <a:solidFill>
                  <a:schemeClr val="tx1"/>
                </a:solidFill>
              </a:rPr>
              <a:t>5</a:t>
            </a:r>
            <a:r>
              <a:rPr lang="ru-RU" sz="900" dirty="0" smtClean="0">
                <a:solidFill>
                  <a:schemeClr val="tx1"/>
                </a:solidFill>
              </a:rPr>
              <a:t> </a:t>
            </a:r>
            <a:r>
              <a:rPr lang="ru-RU" sz="900" dirty="0">
                <a:solidFill>
                  <a:schemeClr val="tx1"/>
                </a:solidFill>
              </a:rPr>
              <a:t>–стоимость</a:t>
            </a:r>
            <a:r>
              <a:rPr lang="ru-RU" sz="900" dirty="0" smtClean="0">
                <a:solidFill>
                  <a:schemeClr val="tx1"/>
                </a:solidFill>
              </a:rPr>
              <a:t/>
            </a:r>
            <a:br>
              <a:rPr lang="ru-RU" sz="900" dirty="0" smtClean="0">
                <a:solidFill>
                  <a:schemeClr val="tx1"/>
                </a:solidFill>
              </a:rPr>
            </a:br>
            <a:r>
              <a:rPr lang="ru-RU" sz="1050" b="1" dirty="0">
                <a:solidFill>
                  <a:schemeClr val="accent1"/>
                </a:solidFill>
              </a:rPr>
              <a:t>9</a:t>
            </a:r>
            <a:r>
              <a:rPr lang="ru-RU" sz="1050" b="1" dirty="0" smtClean="0">
                <a:solidFill>
                  <a:schemeClr val="accent1"/>
                </a:solidFill>
              </a:rPr>
              <a:t> 000 </a:t>
            </a:r>
            <a:r>
              <a:rPr lang="ru-RU" sz="1050" b="1" dirty="0">
                <a:solidFill>
                  <a:schemeClr val="accent1"/>
                </a:solidFill>
              </a:rPr>
              <a:t>₽</a:t>
            </a:r>
            <a:endParaRPr sz="1050" b="1" dirty="0">
              <a:solidFill>
                <a:schemeClr val="accent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31800" y="4585739"/>
            <a:ext cx="7872095" cy="461665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r>
              <a:rPr lang="ru-RU" sz="600" baseline="30000" dirty="0" smtClean="0">
                <a:solidFill>
                  <a:srgbClr val="878787"/>
                </a:solidFill>
                <a:latin typeface="ArialMT"/>
              </a:rPr>
              <a:t>1 </a:t>
            </a:r>
            <a:r>
              <a:rPr lang="ru-RU" sz="600" dirty="0" smtClean="0">
                <a:solidFill>
                  <a:srgbClr val="878787"/>
                </a:solidFill>
                <a:latin typeface="ArialMT"/>
              </a:rPr>
              <a:t>Экономия с учетом статистики убытков по клиентским группам владельцев легковых отечественных и иностранных ТС. </a:t>
            </a:r>
            <a:r>
              <a:rPr lang="ru-RU" sz="600" baseline="30000" dirty="0" smtClean="0">
                <a:solidFill>
                  <a:srgbClr val="878787"/>
                </a:solidFill>
                <a:latin typeface="ArialMT"/>
              </a:rPr>
              <a:t>2</a:t>
            </a:r>
            <a:r>
              <a:rPr lang="ru-RU" sz="600" dirty="0" smtClean="0">
                <a:solidFill>
                  <a:srgbClr val="878787"/>
                </a:solidFill>
                <a:latin typeface="ArialMT"/>
              </a:rPr>
              <a:t> Осмотр </a:t>
            </a:r>
            <a:r>
              <a:rPr lang="ru-RU" sz="600" dirty="0">
                <a:solidFill>
                  <a:srgbClr val="878787"/>
                </a:solidFill>
                <a:latin typeface="ArialMT"/>
              </a:rPr>
              <a:t>ТС не требуется при соблюдении условий </a:t>
            </a:r>
            <a:r>
              <a:rPr lang="ru-RU" sz="600" dirty="0" smtClean="0">
                <a:solidFill>
                  <a:srgbClr val="878787"/>
                </a:solidFill>
                <a:latin typeface="ArialMT"/>
              </a:rPr>
              <a:t>программы. С </a:t>
            </a:r>
            <a:r>
              <a:rPr lang="ru-RU" sz="600" dirty="0">
                <a:solidFill>
                  <a:srgbClr val="878787"/>
                </a:solidFill>
                <a:latin typeface="ArialMT"/>
              </a:rPr>
              <a:t>подробными условиями </a:t>
            </a:r>
            <a:r>
              <a:rPr lang="ru-RU" sz="600" dirty="0" smtClean="0">
                <a:solidFill>
                  <a:srgbClr val="878787"/>
                </a:solidFill>
                <a:latin typeface="ArialMT"/>
              </a:rPr>
              <a:t>вы </a:t>
            </a:r>
            <a:r>
              <a:rPr lang="ru-RU" sz="600" dirty="0">
                <a:solidFill>
                  <a:srgbClr val="878787"/>
                </a:solidFill>
                <a:latin typeface="ArialMT"/>
              </a:rPr>
              <a:t>можете ознакомиться, обратившись </a:t>
            </a:r>
            <a:r>
              <a:rPr lang="ru-RU" sz="600" dirty="0" smtClean="0">
                <a:solidFill>
                  <a:srgbClr val="878787"/>
                </a:solidFill>
                <a:latin typeface="ArialMT"/>
              </a:rPr>
              <a:t>к представителю </a:t>
            </a:r>
            <a:r>
              <a:rPr lang="ru-RU" sz="600" dirty="0">
                <a:solidFill>
                  <a:srgbClr val="878787"/>
                </a:solidFill>
                <a:latin typeface="ArialMT"/>
              </a:rPr>
              <a:t>АО «</a:t>
            </a:r>
            <a:r>
              <a:rPr lang="ru-RU" sz="600" dirty="0" smtClean="0">
                <a:solidFill>
                  <a:srgbClr val="878787"/>
                </a:solidFill>
                <a:latin typeface="ArialMT"/>
              </a:rPr>
              <a:t>СОГАЗ». </a:t>
            </a:r>
            <a:r>
              <a:rPr lang="ru-RU" sz="600" baseline="30000" dirty="0" smtClean="0">
                <a:solidFill>
                  <a:srgbClr val="878787"/>
                </a:solidFill>
                <a:latin typeface="ArialMT"/>
              </a:rPr>
              <a:t>3</a:t>
            </a:r>
            <a:r>
              <a:rPr lang="ru-RU" sz="600" dirty="0" smtClean="0">
                <a:solidFill>
                  <a:srgbClr val="878787"/>
                </a:solidFill>
                <a:latin typeface="ArialMT"/>
              </a:rPr>
              <a:t> Ущерб </a:t>
            </a:r>
            <a:r>
              <a:rPr lang="ru-RU" sz="600" dirty="0">
                <a:solidFill>
                  <a:srgbClr val="878787"/>
                </a:solidFill>
                <a:latin typeface="ArialMT"/>
              </a:rPr>
              <a:t>при ДТП возмещается в пределах страховой суммы, которая устанавливается в размере действительной стоимости ТС, но не </a:t>
            </a:r>
            <a:r>
              <a:rPr lang="ru-RU" sz="600" dirty="0" smtClean="0">
                <a:solidFill>
                  <a:srgbClr val="878787"/>
                </a:solidFill>
                <a:latin typeface="ArialMT"/>
              </a:rPr>
              <a:t>более </a:t>
            </a:r>
          </a:p>
          <a:p>
            <a:r>
              <a:rPr lang="ru-RU" sz="600" dirty="0" smtClean="0">
                <a:solidFill>
                  <a:srgbClr val="878787"/>
                </a:solidFill>
                <a:latin typeface="ArialMT"/>
              </a:rPr>
              <a:t>1 </a:t>
            </a:r>
            <a:r>
              <a:rPr lang="ru-RU" sz="600" dirty="0">
                <a:solidFill>
                  <a:srgbClr val="878787"/>
                </a:solidFill>
                <a:latin typeface="ArialMT"/>
              </a:rPr>
              <a:t>000 000 </a:t>
            </a:r>
            <a:r>
              <a:rPr lang="ru-RU" sz="600" dirty="0" smtClean="0">
                <a:solidFill>
                  <a:srgbClr val="878787"/>
                </a:solidFill>
                <a:latin typeface="ArialMT"/>
              </a:rPr>
              <a:t>₽. </a:t>
            </a:r>
            <a:r>
              <a:rPr lang="ru-RU" sz="600" baseline="30000" dirty="0" smtClean="0">
                <a:solidFill>
                  <a:srgbClr val="878787"/>
                </a:solidFill>
                <a:latin typeface="ArialMT"/>
              </a:rPr>
              <a:t>4</a:t>
            </a:r>
            <a:r>
              <a:rPr lang="ru-RU" sz="600" dirty="0" smtClean="0">
                <a:solidFill>
                  <a:srgbClr val="878787"/>
                </a:solidFill>
                <a:latin typeface="ArialMT"/>
              </a:rPr>
              <a:t> За исключением легковых иностранных ТС премиального сегмента. </a:t>
            </a:r>
            <a:r>
              <a:rPr lang="ru-RU" sz="600" baseline="30000" dirty="0" smtClean="0">
                <a:solidFill>
                  <a:srgbClr val="878787"/>
                </a:solidFill>
                <a:latin typeface="ArialMT"/>
              </a:rPr>
              <a:t>5</a:t>
            </a:r>
            <a:r>
              <a:rPr lang="ru-RU" sz="600" dirty="0" smtClean="0">
                <a:solidFill>
                  <a:srgbClr val="878787"/>
                </a:solidFill>
                <a:latin typeface="ArialMT"/>
              </a:rPr>
              <a:t> ТС </a:t>
            </a:r>
            <a:r>
              <a:rPr lang="ru-RU" sz="600" dirty="0">
                <a:solidFill>
                  <a:srgbClr val="878787"/>
                </a:solidFill>
                <a:latin typeface="ArialMT"/>
              </a:rPr>
              <a:t>марок: </a:t>
            </a:r>
            <a:r>
              <a:rPr lang="en-US" sz="600" dirty="0">
                <a:solidFill>
                  <a:srgbClr val="878787"/>
                </a:solidFill>
                <a:latin typeface="ArialMT"/>
              </a:rPr>
              <a:t>Audi, Bentley, BMW, Cadillac, Ferrari, Genesis, Infiniti, Jaguar, Lamborghini, Land Rover, Lexus, Maserati, Mercedes, Porsche, </a:t>
            </a:r>
            <a:r>
              <a:rPr lang="en-US" sz="600" dirty="0" smtClean="0">
                <a:solidFill>
                  <a:srgbClr val="878787"/>
                </a:solidFill>
                <a:latin typeface="ArialMT"/>
              </a:rPr>
              <a:t>Rolls-Royce,</a:t>
            </a:r>
            <a:r>
              <a:rPr lang="ru-RU" sz="600" dirty="0" smtClean="0">
                <a:solidFill>
                  <a:srgbClr val="878787"/>
                </a:solidFill>
                <a:latin typeface="ArialMT"/>
              </a:rPr>
              <a:t> </a:t>
            </a:r>
            <a:r>
              <a:rPr lang="en-US" sz="600" dirty="0" smtClean="0">
                <a:solidFill>
                  <a:srgbClr val="878787"/>
                </a:solidFill>
                <a:latin typeface="ArialMT"/>
              </a:rPr>
              <a:t>Toyota</a:t>
            </a:r>
            <a:r>
              <a:rPr lang="en-US" sz="600" dirty="0">
                <a:solidFill>
                  <a:srgbClr val="878787"/>
                </a:solidFill>
                <a:latin typeface="ArialMT"/>
              </a:rPr>
              <a:t>, Volvo. </a:t>
            </a:r>
            <a:endParaRPr lang="ru-RU" sz="600" dirty="0"/>
          </a:p>
        </p:txBody>
      </p:sp>
      <p:sp>
        <p:nvSpPr>
          <p:cNvPr id="29" name="Прямоугольник"/>
          <p:cNvSpPr/>
          <p:nvPr/>
        </p:nvSpPr>
        <p:spPr>
          <a:xfrm>
            <a:off x="8497633" y="4738256"/>
            <a:ext cx="648329" cy="4090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6798" tIns="46798" rIns="46798" bIns="46798"/>
          <a:lstStyle/>
          <a:p>
            <a:endParaRPr/>
          </a:p>
        </p:txBody>
      </p:sp>
      <p:sp>
        <p:nvSpPr>
          <p:cNvPr id="30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8497633" y="4835054"/>
            <a:ext cx="646367" cy="215440"/>
          </a:xfrm>
        </p:spPr>
        <p:txBody>
          <a:bodyPr/>
          <a:lstStyle/>
          <a:p>
            <a:pPr algn="ctr"/>
            <a:fld id="{86CB4B4D-7CA3-9044-876B-883B54F8677D}" type="slidenum">
              <a:rPr lang="ru-RU" sz="800" b="0" smtClean="0">
                <a:solidFill>
                  <a:schemeClr val="tx1"/>
                </a:solidFill>
              </a:rPr>
              <a:pPr algn="ctr"/>
              <a:t>5</a:t>
            </a:fld>
            <a:endParaRPr lang="ru-RU" sz="800" b="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4121" y="1977411"/>
            <a:ext cx="360000" cy="36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91" y="1977411"/>
            <a:ext cx="36054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25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Страхование…"/>
          <p:cNvSpPr txBox="1"/>
          <p:nvPr/>
        </p:nvSpPr>
        <p:spPr>
          <a:xfrm>
            <a:off x="431799" y="298471"/>
            <a:ext cx="2625725" cy="840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90000"/>
              </a:lnSpc>
              <a:defRPr sz="2700" b="1"/>
            </a:pPr>
            <a:r>
              <a:rPr dirty="0" err="1"/>
              <a:t>Страхование</a:t>
            </a:r>
            <a:endParaRPr dirty="0"/>
          </a:p>
          <a:p>
            <a:pPr>
              <a:lnSpc>
                <a:spcPct val="90000"/>
              </a:lnSpc>
              <a:defRPr sz="2700" b="1"/>
            </a:pPr>
            <a:r>
              <a:rPr dirty="0" err="1"/>
              <a:t>имущества</a:t>
            </a:r>
            <a:endParaRPr dirty="0"/>
          </a:p>
        </p:txBody>
      </p:sp>
      <p:sp>
        <p:nvSpPr>
          <p:cNvPr id="414" name="Преимущества страхования…"/>
          <p:cNvSpPr txBox="1"/>
          <p:nvPr/>
        </p:nvSpPr>
        <p:spPr>
          <a:xfrm>
            <a:off x="4842607" y="1185795"/>
            <a:ext cx="2314768" cy="467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300">
                <a:solidFill>
                  <a:schemeClr val="accent1"/>
                </a:solidFill>
              </a:defRPr>
            </a:pPr>
            <a:r>
              <a:t>Преимущества страхования</a:t>
            </a:r>
          </a:p>
          <a:p>
            <a:pPr>
              <a:defRPr sz="1300">
                <a:solidFill>
                  <a:schemeClr val="accent1"/>
                </a:solidFill>
              </a:defRPr>
            </a:pPr>
            <a:r>
              <a:t>в АО «СОГАЗ»</a:t>
            </a:r>
          </a:p>
        </p:txBody>
      </p:sp>
      <p:sp>
        <p:nvSpPr>
          <p:cNvPr id="17" name="Прямоугольник"/>
          <p:cNvSpPr/>
          <p:nvPr/>
        </p:nvSpPr>
        <p:spPr>
          <a:xfrm>
            <a:off x="8497633" y="4738256"/>
            <a:ext cx="648329" cy="4090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6798" tIns="46798" rIns="46798" bIns="46798"/>
          <a:lstStyle/>
          <a:p>
            <a:endParaRPr/>
          </a:p>
        </p:txBody>
      </p:sp>
      <p:sp>
        <p:nvSpPr>
          <p:cNvPr id="18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8497633" y="4835054"/>
            <a:ext cx="646367" cy="215440"/>
          </a:xfrm>
        </p:spPr>
        <p:txBody>
          <a:bodyPr/>
          <a:lstStyle/>
          <a:p>
            <a:pPr algn="ctr"/>
            <a:fld id="{86CB4B4D-7CA3-9044-876B-883B54F8677D}" type="slidenum">
              <a:rPr lang="ru-RU" sz="800" b="0" smtClean="0">
                <a:solidFill>
                  <a:schemeClr val="tx1"/>
                </a:solidFill>
              </a:rPr>
              <a:pPr algn="ctr"/>
              <a:t>6</a:t>
            </a:fld>
            <a:endParaRPr lang="ru-RU" sz="800" b="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5591" y="2055459"/>
            <a:ext cx="3363449" cy="18158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accent5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800" dirty="0"/>
              <a:t>Гибкие тарифы по страхованию имущества</a:t>
            </a:r>
          </a:p>
          <a:p>
            <a:pPr marL="171450" indent="-171450">
              <a:lnSpc>
                <a:spcPct val="150000"/>
              </a:lnSpc>
              <a:buClr>
                <a:schemeClr val="accent5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800" dirty="0"/>
              <a:t>Специальные продукты, которые не требуют осмотра и описи вашего имущества</a:t>
            </a:r>
          </a:p>
          <a:p>
            <a:pPr marL="171450" indent="-171450">
              <a:lnSpc>
                <a:spcPct val="150000"/>
              </a:lnSpc>
              <a:buClr>
                <a:schemeClr val="accent5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800" dirty="0"/>
              <a:t>Защита любого имущества по полному пакету рисков</a:t>
            </a:r>
          </a:p>
          <a:p>
            <a:pPr marL="171450" indent="-171450">
              <a:lnSpc>
                <a:spcPct val="150000"/>
              </a:lnSpc>
              <a:buClr>
                <a:schemeClr val="accent5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altLang="zh-CN" sz="800" dirty="0"/>
              <a:t>Оперативный андеррайтинг</a:t>
            </a:r>
          </a:p>
          <a:p>
            <a:pPr marL="171450" indent="-171450">
              <a:lnSpc>
                <a:spcPct val="150000"/>
              </a:lnSpc>
              <a:buClr>
                <a:schemeClr val="accent5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altLang="zh-CN" sz="800" dirty="0"/>
              <a:t>Возможность оплаты страховой премии в рассрочку</a:t>
            </a:r>
          </a:p>
          <a:p>
            <a:pPr marL="171450" indent="-171450">
              <a:buClr>
                <a:schemeClr val="accent5"/>
              </a:buClr>
              <a:buSzPct val="150000"/>
              <a:buFont typeface="Arial" panose="020B0604020202020204" pitchFamily="34" charset="0"/>
              <a:buChar char="•"/>
            </a:pPr>
            <a:endParaRPr lang="ru-RU" sz="1000" dirty="0">
              <a:solidFill>
                <a:srgbClr val="FF0000"/>
              </a:solidFill>
            </a:endParaRPr>
          </a:p>
          <a:p>
            <a:pPr marL="171450" indent="-171450">
              <a:buClr>
                <a:schemeClr val="accent5"/>
              </a:buClr>
              <a:buSzPct val="150000"/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FF0000"/>
              </a:solidFill>
            </a:endParaRPr>
          </a:p>
          <a:p>
            <a:pPr marL="171450" indent="-171450">
              <a:buClr>
                <a:schemeClr val="accent5"/>
              </a:buClr>
              <a:buSzPct val="150000"/>
              <a:buFont typeface="Arial" panose="020B0604020202020204" pitchFamily="34" charset="0"/>
              <a:buChar char="•"/>
            </a:pPr>
            <a:endParaRPr lang="ru-RU" sz="1000" dirty="0" smtClean="0">
              <a:solidFill>
                <a:srgbClr val="FF0000"/>
              </a:solidFill>
            </a:endParaRPr>
          </a:p>
          <a:p>
            <a:pPr marL="171450" indent="-171450">
              <a:buClr>
                <a:schemeClr val="accent5"/>
              </a:buClr>
              <a:buSzPct val="150000"/>
              <a:buFont typeface="Arial" panose="020B0604020202020204" pitchFamily="34" charset="0"/>
              <a:buChar char="•"/>
            </a:pPr>
            <a:endParaRPr kumimoji="0" lang="ru-RU" sz="1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Arial"/>
            </a:endParaRPr>
          </a:p>
        </p:txBody>
      </p:sp>
      <p:sp>
        <p:nvSpPr>
          <p:cNvPr id="20" name="Группа 17"/>
          <p:cNvSpPr txBox="1"/>
          <p:nvPr/>
        </p:nvSpPr>
        <p:spPr>
          <a:xfrm>
            <a:off x="5364507" y="2650485"/>
            <a:ext cx="2143715" cy="426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pPr>
              <a:defRPr sz="800"/>
            </a:pPr>
            <a:r>
              <a:rPr dirty="0"/>
              <a:t>Страховая выплата включает стоимость</a:t>
            </a:r>
          </a:p>
          <a:p>
            <a:pPr>
              <a:defRPr sz="800"/>
            </a:pPr>
            <a:r>
              <a:rPr dirty="0"/>
              <a:t>строительных материалов, их доставку</a:t>
            </a:r>
          </a:p>
          <a:p>
            <a:pPr>
              <a:defRPr sz="800"/>
            </a:pPr>
            <a:r>
              <a:rPr dirty="0"/>
              <a:t>и расходы на </a:t>
            </a:r>
            <a:r>
              <a:rPr dirty="0" err="1"/>
              <a:t>ремонтные</a:t>
            </a:r>
            <a:r>
              <a:rPr dirty="0"/>
              <a:t> </a:t>
            </a:r>
            <a:r>
              <a:rPr dirty="0" err="1" smtClean="0"/>
              <a:t>работы</a:t>
            </a:r>
            <a:r>
              <a:rPr lang="ru-RU" baseline="30000" dirty="0" smtClean="0"/>
              <a:t>1</a:t>
            </a:r>
            <a:endParaRPr baseline="30000" dirty="0"/>
          </a:p>
        </p:txBody>
      </p:sp>
      <p:sp>
        <p:nvSpPr>
          <p:cNvPr id="21" name="TextBox 22"/>
          <p:cNvSpPr txBox="1"/>
          <p:nvPr/>
        </p:nvSpPr>
        <p:spPr>
          <a:xfrm>
            <a:off x="5406312" y="2131177"/>
            <a:ext cx="1969153" cy="225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/>
            </a:pPr>
            <a:r>
              <a:rPr dirty="0"/>
              <a:t>Возможна уплата страховой премии</a:t>
            </a:r>
          </a:p>
          <a:p>
            <a:pPr>
              <a:defRPr sz="800"/>
            </a:pPr>
            <a:r>
              <a:rPr dirty="0"/>
              <a:t>единовременно или в рассрочку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431712" y="3418403"/>
            <a:ext cx="189295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/>
            </a:pPr>
            <a:r>
              <a:rPr dirty="0"/>
              <a:t>Возможность страхования без осмотра</a:t>
            </a:r>
            <a:r>
              <a:rPr dirty="0" smtClean="0"/>
              <a:t>,</a:t>
            </a:r>
            <a:r>
              <a:rPr lang="ru-RU" dirty="0" smtClean="0"/>
              <a:t> </a:t>
            </a:r>
            <a:r>
              <a:rPr dirty="0" smtClean="0"/>
              <a:t>описей </a:t>
            </a:r>
            <a:r>
              <a:rPr dirty="0"/>
              <a:t>и документов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 smtClean="0"/>
              <a:t>имущество</a:t>
            </a:r>
            <a:r>
              <a:rPr lang="ru-RU" baseline="30000" dirty="0" smtClean="0"/>
              <a:t>2</a:t>
            </a:r>
            <a:endParaRPr baseline="30000" dirty="0"/>
          </a:p>
        </p:txBody>
      </p:sp>
      <p:pic>
        <p:nvPicPr>
          <p:cNvPr id="23" name="Изображение" descr="Изображение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288" y="2055459"/>
            <a:ext cx="381001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Изображение" descr="Изображение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588" y="3340541"/>
            <a:ext cx="381001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Изображение" descr="Изображение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9355" y="2673079"/>
            <a:ext cx="3810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4"/>
          <p:cNvSpPr txBox="1"/>
          <p:nvPr/>
        </p:nvSpPr>
        <p:spPr>
          <a:xfrm>
            <a:off x="385591" y="4616356"/>
            <a:ext cx="7924703" cy="3816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>
              <a:defRPr sz="500"/>
            </a:pPr>
            <a:r>
              <a:rPr lang="ru-RU" sz="600" baseline="30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MT"/>
              </a:rPr>
              <a:t>В соответствии с условиями договора страхования. </a:t>
            </a:r>
            <a:r>
              <a:rPr lang="ru-RU" sz="600" baseline="30000" dirty="0" smtClean="0">
                <a:solidFill>
                  <a:schemeClr val="bg1">
                    <a:lumMod val="50000"/>
                  </a:schemeClr>
                </a:solidFill>
                <a:latin typeface="ArialMT"/>
              </a:rPr>
              <a:t>2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MT"/>
              </a:rPr>
              <a:t> 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MT"/>
              </a:rPr>
              <a:t>По некоторым видам страховых продуктов. Договор страхования имущества, заключенный при отсутствии у Страхователя или Выгодоприобретателя 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MT"/>
              </a:rPr>
              <a:t>интереса</a:t>
            </a:r>
            <a:b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MT"/>
              </a:rPr>
            </a:b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MT"/>
              </a:rPr>
              <a:t>в 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MT"/>
              </a:rPr>
              <a:t>сохранении 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</a:rPr>
              <a:t>застрахованного имущества, недействителен. </a:t>
            </a:r>
          </a:p>
          <a:p>
            <a:pPr>
              <a:defRPr sz="500"/>
            </a:pPr>
            <a:r>
              <a:rPr lang="ru-RU" sz="600" dirty="0">
                <a:solidFill>
                  <a:schemeClr val="bg1">
                    <a:lumMod val="50000"/>
                  </a:schemeClr>
                </a:solidFill>
              </a:rPr>
              <a:t>С подробными условиями страхования, памяткой получателю страховых услуг, правилами страхования 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</a:rPr>
              <a:t>вы 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</a:rPr>
              <a:t>можете ознакомиться у представителя АО «СОГАЗ» и на сайте 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www.shop.sogaz.ru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ru-RU" sz="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Изображение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4757" y="1440"/>
            <a:ext cx="4589243" cy="5140621"/>
          </a:xfrm>
          <a:prstGeom prst="rect">
            <a:avLst/>
          </a:prstGeom>
          <a:ln w="12700">
            <a:miter lim="400000"/>
          </a:ln>
        </p:spPr>
      </p:pic>
      <p:sp>
        <p:nvSpPr>
          <p:cNvPr id="438" name="Страхование…"/>
          <p:cNvSpPr txBox="1"/>
          <p:nvPr/>
        </p:nvSpPr>
        <p:spPr>
          <a:xfrm>
            <a:off x="370628" y="297093"/>
            <a:ext cx="3808460" cy="840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90000"/>
              </a:lnSpc>
              <a:defRPr sz="2700" b="1"/>
            </a:pPr>
            <a:r>
              <a:rPr dirty="0" err="1"/>
              <a:t>Страхование</a:t>
            </a:r>
            <a:endParaRPr dirty="0"/>
          </a:p>
          <a:p>
            <a:pPr>
              <a:lnSpc>
                <a:spcPct val="90000"/>
              </a:lnSpc>
              <a:defRPr sz="2700" b="1"/>
            </a:pPr>
            <a:r>
              <a:rPr dirty="0" err="1"/>
              <a:t>имущества</a:t>
            </a:r>
            <a:endParaRPr dirty="0"/>
          </a:p>
        </p:txBody>
      </p:sp>
      <p:sp>
        <p:nvSpPr>
          <p:cNvPr id="21" name="Прямоугольник"/>
          <p:cNvSpPr/>
          <p:nvPr/>
        </p:nvSpPr>
        <p:spPr>
          <a:xfrm>
            <a:off x="8497633" y="4738256"/>
            <a:ext cx="648329" cy="4090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6798" tIns="46798" rIns="46798" bIns="46798"/>
          <a:lstStyle/>
          <a:p>
            <a:endParaRPr/>
          </a:p>
        </p:txBody>
      </p:sp>
      <p:sp>
        <p:nvSpPr>
          <p:cNvPr id="2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8497633" y="4835054"/>
            <a:ext cx="646367" cy="215440"/>
          </a:xfrm>
        </p:spPr>
        <p:txBody>
          <a:bodyPr/>
          <a:lstStyle/>
          <a:p>
            <a:pPr algn="ctr"/>
            <a:fld id="{86CB4B4D-7CA3-9044-876B-883B54F8677D}" type="slidenum">
              <a:rPr lang="ru-RU" sz="800" b="0" smtClean="0">
                <a:solidFill>
                  <a:schemeClr val="tx1"/>
                </a:solidFill>
              </a:rPr>
              <a:pPr algn="ctr"/>
              <a:t>7</a:t>
            </a:fld>
            <a:endParaRPr lang="ru-RU" sz="800" b="0" dirty="0">
              <a:solidFill>
                <a:schemeClr val="tx1"/>
              </a:solidFill>
            </a:endParaRPr>
          </a:p>
        </p:txBody>
      </p:sp>
      <p:sp>
        <p:nvSpPr>
          <p:cNvPr id="23" name="От каких рисков защищает полис?"/>
          <p:cNvSpPr txBox="1"/>
          <p:nvPr/>
        </p:nvSpPr>
        <p:spPr>
          <a:xfrm>
            <a:off x="379414" y="3198073"/>
            <a:ext cx="2955969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just">
              <a:spcBef>
                <a:spcPts val="600"/>
              </a:spcBef>
              <a:defRPr sz="1400">
                <a:solidFill>
                  <a:schemeClr val="accent1"/>
                </a:solidFill>
              </a:defRPr>
            </a:lvl1pPr>
          </a:lstStyle>
          <a:p>
            <a:r>
              <a:rPr dirty="0"/>
              <a:t>От каких рисков защищает полис?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370628" y="1234311"/>
            <a:ext cx="4516354" cy="1823331"/>
            <a:chOff x="269026" y="1396236"/>
            <a:chExt cx="4516354" cy="1823331"/>
          </a:xfrm>
        </p:grpSpPr>
        <p:sp>
          <p:nvSpPr>
            <p:cNvPr id="26" name="Что можно застраховать?"/>
            <p:cNvSpPr txBox="1"/>
            <p:nvPr/>
          </p:nvSpPr>
          <p:spPr>
            <a:xfrm>
              <a:off x="269026" y="1396236"/>
              <a:ext cx="2229577" cy="28882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>
              <a:spAutoFit/>
            </a:bodyPr>
            <a:lstStyle>
              <a:lvl1pPr>
                <a:defRPr sz="1400">
                  <a:solidFill>
                    <a:schemeClr val="accent1"/>
                  </a:solidFill>
                </a:defRPr>
              </a:lvl1pPr>
            </a:lstStyle>
            <a:p>
              <a:r>
                <a:rPr dirty="0"/>
                <a:t>Что можно застраховать?</a:t>
              </a:r>
            </a:p>
          </p:txBody>
        </p:sp>
        <p:sp>
          <p:nvSpPr>
            <p:cNvPr id="27" name="Квартиру или комнату,…"/>
            <p:cNvSpPr txBox="1"/>
            <p:nvPr/>
          </p:nvSpPr>
          <p:spPr>
            <a:xfrm>
              <a:off x="277812" y="1747544"/>
              <a:ext cx="1676096" cy="33855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>
              <a:spAutoFit/>
            </a:bodyPr>
            <a:lstStyle/>
            <a:p>
              <a:pPr marL="171450" indent="-171450">
                <a:spcBef>
                  <a:spcPts val="100"/>
                </a:spcBef>
                <a:buClr>
                  <a:schemeClr val="accent5"/>
                </a:buClr>
                <a:buSzPct val="150000"/>
                <a:buFont typeface="Arial" panose="020B0604020202020204" pitchFamily="34" charset="0"/>
                <a:buChar char="•"/>
                <a:defRPr sz="800"/>
              </a:pPr>
              <a:r>
                <a:rPr sz="800" dirty="0"/>
                <a:t>Квартиру </a:t>
              </a:r>
              <a:r>
                <a:rPr sz="800" dirty="0" err="1"/>
                <a:t>или</a:t>
              </a:r>
              <a:r>
                <a:rPr sz="800" dirty="0"/>
                <a:t> </a:t>
              </a:r>
              <a:r>
                <a:rPr sz="800" dirty="0" err="1" smtClean="0"/>
                <a:t>комнату</a:t>
              </a:r>
              <a:r>
                <a:rPr sz="800" dirty="0" smtClean="0"/>
                <a:t>,</a:t>
              </a:r>
              <a:r>
                <a:rPr lang="ru-RU" sz="800" dirty="0" smtClean="0"/>
                <a:t/>
              </a:r>
              <a:br>
                <a:rPr lang="ru-RU" sz="800" dirty="0" smtClean="0"/>
              </a:br>
              <a:r>
                <a:rPr sz="800" dirty="0" err="1" smtClean="0"/>
                <a:t>жилой</a:t>
              </a:r>
              <a:r>
                <a:rPr sz="800" dirty="0" smtClean="0"/>
                <a:t> </a:t>
              </a:r>
              <a:r>
                <a:rPr sz="800" dirty="0"/>
                <a:t>дом, дачу или коттедж</a:t>
              </a:r>
            </a:p>
          </p:txBody>
        </p:sp>
        <p:sp>
          <p:nvSpPr>
            <p:cNvPr id="28" name="Дополнительные строения…"/>
            <p:cNvSpPr txBox="1"/>
            <p:nvPr/>
          </p:nvSpPr>
          <p:spPr>
            <a:xfrm>
              <a:off x="277812" y="2146663"/>
              <a:ext cx="1695332" cy="33855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>
              <a:spAutoFit/>
            </a:bodyPr>
            <a:lstStyle/>
            <a:p>
              <a:pPr marL="171450" indent="-171450">
                <a:buClr>
                  <a:schemeClr val="accent5"/>
                </a:buClr>
                <a:buSzPct val="150000"/>
                <a:buFont typeface="Arial" panose="020B0604020202020204" pitchFamily="34" charset="0"/>
                <a:buChar char="•"/>
                <a:defRPr sz="800"/>
              </a:pPr>
              <a:r>
                <a:rPr sz="800" dirty="0" err="1"/>
                <a:t>Дополнительные</a:t>
              </a:r>
              <a:r>
                <a:rPr sz="800" dirty="0"/>
                <a:t> </a:t>
              </a:r>
              <a:r>
                <a:rPr sz="800" dirty="0" err="1" smtClean="0"/>
                <a:t>строения</a:t>
              </a:r>
              <a:r>
                <a:rPr lang="ru-RU" sz="800" dirty="0" smtClean="0"/>
                <a:t/>
              </a:r>
              <a:br>
                <a:rPr lang="ru-RU" sz="800" dirty="0" smtClean="0"/>
              </a:br>
              <a:r>
                <a:rPr sz="800" dirty="0" smtClean="0"/>
                <a:t>(</a:t>
              </a:r>
              <a:r>
                <a:rPr sz="800" dirty="0" err="1" smtClean="0"/>
                <a:t>баня</a:t>
              </a:r>
              <a:r>
                <a:rPr sz="800" dirty="0"/>
                <a:t>, гараж, хоз. блок и т</a:t>
              </a:r>
              <a:r>
                <a:rPr sz="800" dirty="0" smtClean="0"/>
                <a:t>.</a:t>
              </a:r>
              <a:r>
                <a:rPr lang="ru-RU" sz="800" dirty="0" smtClean="0"/>
                <a:t> </a:t>
              </a:r>
              <a:r>
                <a:rPr sz="800" dirty="0" smtClean="0"/>
                <a:t>п</a:t>
              </a:r>
              <a:r>
                <a:rPr sz="800" dirty="0"/>
                <a:t>.)</a:t>
              </a:r>
            </a:p>
          </p:txBody>
        </p:sp>
        <p:sp>
          <p:nvSpPr>
            <p:cNvPr id="29" name="Сооружения (бассейны,…"/>
            <p:cNvSpPr txBox="1"/>
            <p:nvPr/>
          </p:nvSpPr>
          <p:spPr>
            <a:xfrm>
              <a:off x="277812" y="2576773"/>
              <a:ext cx="1615182" cy="33855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>
              <a:spAutoFit/>
            </a:bodyPr>
            <a:lstStyle/>
            <a:p>
              <a:pPr marL="171450" indent="-171450">
                <a:buClr>
                  <a:schemeClr val="accent5"/>
                </a:buClr>
                <a:buSzPct val="150000"/>
                <a:buFont typeface="Arial" panose="020B0604020202020204" pitchFamily="34" charset="0"/>
                <a:buChar char="•"/>
                <a:defRPr sz="800"/>
              </a:pPr>
              <a:r>
                <a:rPr sz="800" dirty="0"/>
                <a:t>Сооружения (</a:t>
              </a:r>
              <a:r>
                <a:rPr sz="800" dirty="0" err="1" smtClean="0"/>
                <a:t>бассейны</a:t>
              </a:r>
              <a:r>
                <a:rPr sz="800" dirty="0" smtClean="0"/>
                <a:t>,</a:t>
              </a:r>
              <a:r>
                <a:rPr lang="ru-RU" sz="800" dirty="0" smtClean="0"/>
                <a:t/>
              </a:r>
              <a:br>
                <a:rPr lang="ru-RU" sz="800" dirty="0" smtClean="0"/>
              </a:br>
              <a:r>
                <a:rPr sz="800" dirty="0" err="1" smtClean="0"/>
                <a:t>беседки</a:t>
              </a:r>
              <a:r>
                <a:rPr sz="800" dirty="0"/>
                <a:t>, ограждения и т</a:t>
              </a:r>
              <a:r>
                <a:rPr sz="800" dirty="0" smtClean="0"/>
                <a:t>.</a:t>
              </a:r>
              <a:r>
                <a:rPr lang="ru-RU" sz="800" dirty="0" smtClean="0"/>
                <a:t> </a:t>
              </a:r>
              <a:r>
                <a:rPr sz="800" dirty="0" smtClean="0"/>
                <a:t>п</a:t>
              </a:r>
              <a:r>
                <a:rPr sz="800" dirty="0"/>
                <a:t>.)</a:t>
              </a:r>
            </a:p>
          </p:txBody>
        </p:sp>
        <p:sp>
          <p:nvSpPr>
            <p:cNvPr id="30" name="Домашнее имущество"/>
            <p:cNvSpPr txBox="1"/>
            <p:nvPr/>
          </p:nvSpPr>
          <p:spPr>
            <a:xfrm>
              <a:off x="2540963" y="1751615"/>
              <a:ext cx="1289773" cy="21544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>
              <a:spAutoFit/>
            </a:bodyPr>
            <a:lstStyle>
              <a:lvl1pPr marL="127000" indent="-127000">
                <a:lnSpc>
                  <a:spcPct val="110000"/>
                </a:lnSpc>
                <a:spcBef>
                  <a:spcPts val="100"/>
                </a:spcBef>
                <a:buClr>
                  <a:schemeClr val="accent1"/>
                </a:buClr>
                <a:buSzPct val="195000"/>
                <a:buChar char="•"/>
                <a:defRPr sz="800"/>
              </a:lvl1pPr>
            </a:lstStyle>
            <a:p>
              <a:pPr>
                <a:lnSpc>
                  <a:spcPct val="100000"/>
                </a:lnSpc>
                <a:buClr>
                  <a:schemeClr val="accent5"/>
                </a:buClr>
                <a:buSzPct val="150000"/>
              </a:pPr>
              <a:r>
                <a:rPr dirty="0" err="1"/>
                <a:t>Домашнее</a:t>
              </a:r>
              <a:r>
                <a:rPr dirty="0"/>
                <a:t> </a:t>
              </a:r>
              <a:r>
                <a:rPr dirty="0" err="1"/>
                <a:t>имущество</a:t>
              </a:r>
              <a:endParaRPr dirty="0"/>
            </a:p>
          </p:txBody>
        </p:sp>
        <p:sp>
          <p:nvSpPr>
            <p:cNvPr id="31" name="Гражданскую ответственность…"/>
            <p:cNvSpPr txBox="1"/>
            <p:nvPr/>
          </p:nvSpPr>
          <p:spPr>
            <a:xfrm>
              <a:off x="2541038" y="2083348"/>
              <a:ext cx="1680905" cy="46166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>
              <a:spAutoFit/>
            </a:bodyPr>
            <a:lstStyle/>
            <a:p>
              <a:pPr marL="127000" indent="-127000">
                <a:spcBef>
                  <a:spcPts val="100"/>
                </a:spcBef>
                <a:buClr>
                  <a:schemeClr val="accent5"/>
                </a:buClr>
                <a:buSzPct val="150000"/>
                <a:buChar char="•"/>
                <a:defRPr sz="800"/>
              </a:pPr>
              <a:r>
                <a:rPr dirty="0" err="1"/>
                <a:t>Гражданскую</a:t>
              </a:r>
              <a:r>
                <a:rPr dirty="0"/>
                <a:t> </a:t>
              </a:r>
              <a:r>
                <a:rPr dirty="0" err="1" smtClean="0"/>
                <a:t>ответственность</a:t>
              </a:r>
              <a:r>
                <a:rPr lang="ru-RU" dirty="0" smtClean="0"/>
                <a:t/>
              </a:r>
              <a:br>
                <a:rPr lang="ru-RU" dirty="0" smtClean="0"/>
              </a:br>
              <a:r>
                <a:rPr dirty="0" err="1" smtClean="0"/>
                <a:t>перед</a:t>
              </a:r>
              <a:r>
                <a:rPr dirty="0" smtClean="0"/>
                <a:t> </a:t>
              </a:r>
              <a:r>
                <a:rPr dirty="0"/>
                <a:t>соседями, в </a:t>
              </a:r>
              <a:r>
                <a:rPr dirty="0" err="1"/>
                <a:t>том</a:t>
              </a:r>
              <a:r>
                <a:rPr dirty="0"/>
                <a:t> </a:t>
              </a:r>
              <a:r>
                <a:rPr dirty="0" err="1" smtClean="0"/>
                <a:t>числе</a:t>
              </a:r>
              <a:r>
                <a:rPr lang="ru-RU" dirty="0" smtClean="0"/>
                <a:t/>
              </a:r>
              <a:br>
                <a:rPr lang="ru-RU" dirty="0" smtClean="0"/>
              </a:br>
              <a:r>
                <a:rPr dirty="0" err="1" smtClean="0"/>
                <a:t>при</a:t>
              </a:r>
              <a:r>
                <a:rPr dirty="0" smtClean="0"/>
                <a:t> </a:t>
              </a:r>
              <a:r>
                <a:rPr dirty="0"/>
                <a:t>проведении ремонта</a:t>
              </a:r>
            </a:p>
          </p:txBody>
        </p:sp>
        <p:sp>
          <p:nvSpPr>
            <p:cNvPr id="32" name="Домашнее имущество"/>
            <p:cNvSpPr txBox="1"/>
            <p:nvPr/>
          </p:nvSpPr>
          <p:spPr>
            <a:xfrm>
              <a:off x="277812" y="3004127"/>
              <a:ext cx="1142296" cy="21544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>
              <a:spAutoFit/>
            </a:bodyPr>
            <a:lstStyle>
              <a:lvl1pPr marL="127000" indent="-127000">
                <a:lnSpc>
                  <a:spcPct val="110000"/>
                </a:lnSpc>
                <a:spcBef>
                  <a:spcPts val="100"/>
                </a:spcBef>
                <a:buClr>
                  <a:schemeClr val="accent1"/>
                </a:buClr>
                <a:buSzPct val="195000"/>
                <a:buChar char="•"/>
                <a:defRPr sz="800"/>
              </a:lvl1pPr>
            </a:lstStyle>
            <a:p>
              <a:pPr>
                <a:lnSpc>
                  <a:spcPct val="100000"/>
                </a:lnSpc>
                <a:buClr>
                  <a:schemeClr val="accent5"/>
                </a:buClr>
                <a:buSzPct val="150000"/>
              </a:pPr>
              <a:r>
                <a:rPr lang="ru-RU" dirty="0" smtClean="0">
                  <a:solidFill>
                    <a:schemeClr val="tx1"/>
                  </a:solidFill>
                </a:rPr>
                <a:t>Ценное</a:t>
              </a:r>
              <a:r>
                <a:rPr dirty="0" smtClean="0">
                  <a:solidFill>
                    <a:schemeClr val="tx1"/>
                  </a:solidFill>
                </a:rPr>
                <a:t> </a:t>
              </a:r>
              <a:r>
                <a:rPr dirty="0">
                  <a:solidFill>
                    <a:schemeClr val="tx1"/>
                  </a:solidFill>
                </a:rPr>
                <a:t>имущество</a:t>
              </a:r>
            </a:p>
          </p:txBody>
        </p:sp>
        <p:sp>
          <p:nvSpPr>
            <p:cNvPr id="33" name="Дополнительные строения…"/>
            <p:cNvSpPr txBox="1"/>
            <p:nvPr/>
          </p:nvSpPr>
          <p:spPr>
            <a:xfrm>
              <a:off x="2540963" y="2652913"/>
              <a:ext cx="2244417" cy="33855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>
              <a:spAutoFit/>
            </a:bodyPr>
            <a:lstStyle/>
            <a:p>
              <a:pPr marL="127000" indent="-127000">
                <a:buClr>
                  <a:schemeClr val="accent5"/>
                </a:buClr>
                <a:buSzPct val="150000"/>
                <a:buChar char="•"/>
                <a:defRPr sz="800"/>
              </a:pPr>
              <a:r>
                <a:rPr lang="ru-RU" dirty="0" smtClean="0">
                  <a:solidFill>
                    <a:schemeClr val="tx1"/>
                  </a:solidFill>
                </a:rPr>
                <a:t>Земельные участки и элементы ландшафтного дизайна</a:t>
              </a:r>
              <a:endParaRPr dirty="0">
                <a:solidFill>
                  <a:schemeClr val="tx1"/>
                </a:solidFill>
              </a:endParaRPr>
            </a:p>
          </p:txBody>
        </p:sp>
      </p:grpSp>
      <p:pic>
        <p:nvPicPr>
          <p:cNvPr id="36" name="Изображение" descr="Изображение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5713" y="3591375"/>
            <a:ext cx="25400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Изображение" descr="Изображение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115" y="4562943"/>
            <a:ext cx="25400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Изображение" descr="Изображение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795" y="4562943"/>
            <a:ext cx="254001" cy="254001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Опасные природные…"/>
          <p:cNvSpPr txBox="1"/>
          <p:nvPr/>
        </p:nvSpPr>
        <p:spPr>
          <a:xfrm>
            <a:off x="2978223" y="3558781"/>
            <a:ext cx="1200865" cy="498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10000"/>
              </a:lnSpc>
            </a:pPr>
            <a:r>
              <a:rPr sz="800" dirty="0"/>
              <a:t>Опасные природные</a:t>
            </a:r>
          </a:p>
          <a:p>
            <a:pPr>
              <a:lnSpc>
                <a:spcPct val="110000"/>
              </a:lnSpc>
            </a:pPr>
            <a:r>
              <a:rPr sz="800" dirty="0"/>
              <a:t>явления и стихийные</a:t>
            </a:r>
          </a:p>
          <a:p>
            <a:pPr>
              <a:lnSpc>
                <a:spcPct val="110000"/>
              </a:lnSpc>
            </a:pPr>
            <a:r>
              <a:rPr sz="800" dirty="0"/>
              <a:t>бедствия</a:t>
            </a:r>
          </a:p>
        </p:txBody>
      </p:sp>
      <p:sp>
        <p:nvSpPr>
          <p:cNvPr id="40" name="Посторонние…"/>
          <p:cNvSpPr txBox="1"/>
          <p:nvPr/>
        </p:nvSpPr>
        <p:spPr>
          <a:xfrm>
            <a:off x="3004158" y="4518596"/>
            <a:ext cx="722310" cy="352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10000"/>
              </a:lnSpc>
              <a:defRPr sz="800"/>
            </a:pPr>
            <a:r>
              <a:rPr dirty="0"/>
              <a:t>Посторонние</a:t>
            </a:r>
          </a:p>
          <a:p>
            <a:pPr>
              <a:lnSpc>
                <a:spcPct val="110000"/>
              </a:lnSpc>
              <a:defRPr sz="800"/>
            </a:pPr>
            <a:r>
              <a:rPr dirty="0"/>
              <a:t>воздействия</a:t>
            </a:r>
          </a:p>
        </p:txBody>
      </p:sp>
      <p:sp>
        <p:nvSpPr>
          <p:cNvPr id="41" name="Огонь, вода"/>
          <p:cNvSpPr txBox="1"/>
          <p:nvPr/>
        </p:nvSpPr>
        <p:spPr>
          <a:xfrm>
            <a:off x="716172" y="3558781"/>
            <a:ext cx="908092" cy="498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just">
              <a:lnSpc>
                <a:spcPct val="110000"/>
              </a:lnSpc>
              <a:defRPr sz="800"/>
            </a:lvl1pPr>
          </a:lstStyle>
          <a:p>
            <a:pPr algn="l"/>
            <a:r>
              <a:rPr lang="ru-RU" dirty="0" smtClean="0">
                <a:solidFill>
                  <a:schemeClr val="tx1"/>
                </a:solidFill>
              </a:rPr>
              <a:t>Пожар,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удар молнии, взрыв газа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2" name="Противоправные…"/>
          <p:cNvSpPr txBox="1"/>
          <p:nvPr/>
        </p:nvSpPr>
        <p:spPr>
          <a:xfrm>
            <a:off x="2995114" y="4124186"/>
            <a:ext cx="1292139" cy="227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10000"/>
              </a:lnSpc>
              <a:defRPr sz="800"/>
            </a:pPr>
            <a:r>
              <a:rPr lang="ru-RU" dirty="0" smtClean="0">
                <a:solidFill>
                  <a:schemeClr val="tx1"/>
                </a:solidFill>
              </a:rPr>
              <a:t>Кража, грабеж, разбой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3" name="Огонь, вода"/>
          <p:cNvSpPr txBox="1"/>
          <p:nvPr/>
        </p:nvSpPr>
        <p:spPr>
          <a:xfrm>
            <a:off x="716171" y="4124186"/>
            <a:ext cx="1292406" cy="227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just">
              <a:lnSpc>
                <a:spcPct val="110000"/>
              </a:lnSpc>
              <a:defRPr sz="800"/>
            </a:lvl1pPr>
          </a:lstStyle>
          <a:p>
            <a:pPr algn="l"/>
            <a:r>
              <a:rPr lang="ru-RU" dirty="0" smtClean="0">
                <a:solidFill>
                  <a:schemeClr val="tx1"/>
                </a:solidFill>
              </a:rPr>
              <a:t>Залив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4" name="Противоправные…"/>
          <p:cNvSpPr txBox="1"/>
          <p:nvPr/>
        </p:nvSpPr>
        <p:spPr>
          <a:xfrm>
            <a:off x="716172" y="4518596"/>
            <a:ext cx="980282" cy="363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10000"/>
              </a:lnSpc>
              <a:defRPr sz="800"/>
            </a:pPr>
            <a:r>
              <a:rPr lang="ru-RU" dirty="0" smtClean="0">
                <a:solidFill>
                  <a:schemeClr val="tx1"/>
                </a:solidFill>
              </a:rPr>
              <a:t>Террористический акт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115" y="3591375"/>
            <a:ext cx="255600" cy="255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115" y="4135363"/>
            <a:ext cx="255600" cy="255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4114" y="4135363"/>
            <a:ext cx="255600" cy="255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Страхование…"/>
          <p:cNvSpPr txBox="1"/>
          <p:nvPr/>
        </p:nvSpPr>
        <p:spPr>
          <a:xfrm>
            <a:off x="376569" y="292327"/>
            <a:ext cx="2339739" cy="840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90000"/>
              </a:lnSpc>
              <a:defRPr sz="2700" b="1"/>
            </a:pPr>
            <a:r>
              <a:rPr dirty="0" err="1"/>
              <a:t>Страхование</a:t>
            </a:r>
            <a:endParaRPr dirty="0"/>
          </a:p>
          <a:p>
            <a:pPr>
              <a:lnSpc>
                <a:spcPct val="90000"/>
              </a:lnSpc>
              <a:defRPr sz="2700" b="1"/>
            </a:pPr>
            <a:r>
              <a:rPr lang="ru-RU" dirty="0" smtClean="0"/>
              <a:t>квартиры</a:t>
            </a:r>
            <a:endParaRPr dirty="0"/>
          </a:p>
        </p:txBody>
      </p:sp>
      <p:sp>
        <p:nvSpPr>
          <p:cNvPr id="445" name="Оформите страховой полис для квартиры в несколько кликов!…"/>
          <p:cNvSpPr txBox="1"/>
          <p:nvPr/>
        </p:nvSpPr>
        <p:spPr>
          <a:xfrm>
            <a:off x="4834767" y="292327"/>
            <a:ext cx="2831889" cy="701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10000"/>
              </a:lnSpc>
              <a:defRPr sz="1100"/>
            </a:pPr>
            <a:r>
              <a:rPr lang="ru-RU" sz="900" dirty="0" smtClean="0"/>
              <a:t>Воспользуйтесь специальным предложением</a:t>
            </a:r>
            <a:br>
              <a:rPr lang="ru-RU" sz="900" dirty="0" smtClean="0"/>
            </a:br>
            <a:r>
              <a:rPr lang="ru-RU" sz="900" dirty="0" smtClean="0"/>
              <a:t>по страхованию квартиры для вас и ваших родственников. Экономия при покупке полиса «СОГАЗ-Квартира» до </a:t>
            </a:r>
            <a:r>
              <a:rPr lang="ru-RU" sz="900" b="1" dirty="0" smtClean="0">
                <a:solidFill>
                  <a:schemeClr val="accent1"/>
                </a:solidFill>
              </a:rPr>
              <a:t>50%</a:t>
            </a:r>
            <a:r>
              <a:rPr lang="ru-RU" sz="900" baseline="30000" dirty="0" smtClean="0">
                <a:solidFill>
                  <a:schemeClr val="accent1"/>
                </a:solidFill>
              </a:rPr>
              <a:t>1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sz="900" dirty="0"/>
          </a:p>
        </p:txBody>
      </p:sp>
      <p:sp>
        <p:nvSpPr>
          <p:cNvPr id="455" name="Быстрая покупка онлайн"/>
          <p:cNvSpPr txBox="1"/>
          <p:nvPr/>
        </p:nvSpPr>
        <p:spPr>
          <a:xfrm>
            <a:off x="376569" y="1167188"/>
            <a:ext cx="2536909" cy="292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ru-RU" sz="1300" dirty="0" smtClean="0"/>
              <a:t>Программа «СОГАЗ-Квартира»</a:t>
            </a:r>
            <a:endParaRPr sz="13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2961" y="4670016"/>
            <a:ext cx="77660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baseline="300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</a:rPr>
              <a:t> При расчете стоимости полиса ее итоговая величина может не включать упомянутую экономию, или размер такой экономии может оказаться меньше 50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</a:rPr>
              <a:t>%. С 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</a:rPr>
              <a:t>условиями акции можно ознакомиться по телефону 8 800 333 66 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</a:rPr>
              <a:t>35.</a:t>
            </a:r>
          </a:p>
          <a:p>
            <a:r>
              <a:rPr lang="ru-RU" sz="600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</a:rPr>
              <a:t> С полным перечнем рисков вы можете ознакомиться в договоре страхования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ru-RU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Что можно застраховать?"/>
          <p:cNvSpPr txBox="1"/>
          <p:nvPr/>
        </p:nvSpPr>
        <p:spPr>
          <a:xfrm>
            <a:off x="414686" y="2062539"/>
            <a:ext cx="2911419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Преимущества программы страхования квартиры:</a:t>
            </a:r>
            <a:endParaRPr dirty="0"/>
          </a:p>
        </p:txBody>
      </p:sp>
      <p:sp>
        <p:nvSpPr>
          <p:cNvPr id="17" name="Что можно застраховать?"/>
          <p:cNvSpPr txBox="1"/>
          <p:nvPr/>
        </p:nvSpPr>
        <p:spPr>
          <a:xfrm>
            <a:off x="832789" y="2786808"/>
            <a:ext cx="1068673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pPr>
              <a:lnSpc>
                <a:spcPct val="150000"/>
              </a:lnSpc>
              <a:buClr>
                <a:schemeClr val="accent5"/>
              </a:buClr>
            </a:pPr>
            <a:r>
              <a:rPr lang="ru-RU" sz="800" dirty="0" smtClean="0">
                <a:solidFill>
                  <a:schemeClr val="tx1"/>
                </a:solidFill>
              </a:rPr>
              <a:t>Доступная цена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863825"/>
              </p:ext>
            </p:extLst>
          </p:nvPr>
        </p:nvGraphicFramePr>
        <p:xfrm>
          <a:off x="4834767" y="1246005"/>
          <a:ext cx="3757486" cy="3276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404">
                  <a:extLst>
                    <a:ext uri="{9D8B030D-6E8A-4147-A177-3AD203B41FA5}">
                      <a16:colId xmlns:a16="http://schemas.microsoft.com/office/drawing/2014/main" val="3960471646"/>
                    </a:ext>
                  </a:extLst>
                </a:gridCol>
                <a:gridCol w="782437">
                  <a:extLst>
                    <a:ext uri="{9D8B030D-6E8A-4147-A177-3AD203B41FA5}">
                      <a16:colId xmlns:a16="http://schemas.microsoft.com/office/drawing/2014/main" val="4168022397"/>
                    </a:ext>
                  </a:extLst>
                </a:gridCol>
                <a:gridCol w="2112645">
                  <a:extLst>
                    <a:ext uri="{9D8B030D-6E8A-4147-A177-3AD203B41FA5}">
                      <a16:colId xmlns:a16="http://schemas.microsoft.com/office/drawing/2014/main" val="3027139733"/>
                    </a:ext>
                  </a:extLst>
                </a:gridCol>
              </a:tblGrid>
              <a:tr h="238716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Программа страхования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полиса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Выплата до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9097014"/>
                  </a:ext>
                </a:extLst>
              </a:tr>
              <a:tr h="426953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Базовый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b="1" i="0" u="none" strike="sngStrike" cap="none" spc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6 000 ₽</a:t>
                      </a:r>
                    </a:p>
                    <a:p>
                      <a:pPr algn="l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8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000 ₽</a:t>
                      </a:r>
                      <a:endParaRPr lang="ru-RU" sz="8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2 100 000 ₽</a:t>
                      </a:r>
                      <a:endParaRPr lang="en-US" sz="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7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том числе:</a:t>
                      </a:r>
                    </a:p>
                    <a:p>
                      <a:pPr marL="108000" marR="0" indent="-108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7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отделка 700 000 ₽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движимое </a:t>
                      </a:r>
                      <a:r>
                        <a:rPr lang="ru-RU" sz="7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имущество 700 000 ₽</a:t>
                      </a:r>
                    </a:p>
                    <a:p>
                      <a:pPr marL="108000" marR="0" indent="-108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7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гражданская ответственность 700 000 ₽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4635146"/>
                  </a:ext>
                </a:extLst>
              </a:tr>
              <a:tr h="426953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Экспресс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strike="sngStrike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7 100 ₽</a:t>
                      </a:r>
                      <a:endParaRPr lang="en-US" sz="800" strike="sngStrike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3 550</a:t>
                      </a:r>
                      <a:r>
                        <a:rPr lang="ru-RU" sz="8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 ₽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7 100 000 ₽</a:t>
                      </a:r>
                      <a:endParaRPr lang="en-US" sz="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7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том числе:</a:t>
                      </a:r>
                    </a:p>
                    <a:p>
                      <a:pPr marL="108000" indent="-108000" algn="l">
                        <a:buClr>
                          <a:schemeClr val="accent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7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конструктивные элементы 5 000 000 ₽</a:t>
                      </a:r>
                      <a:endParaRPr lang="en-US" sz="7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08000" indent="-108000" algn="l">
                        <a:buClr>
                          <a:schemeClr val="accent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7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отделка 700 000 ₽</a:t>
                      </a:r>
                      <a:endParaRPr lang="en-US" sz="7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08000" indent="-108000" algn="l">
                        <a:buClr>
                          <a:schemeClr val="accent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7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движимое имущество 700 000 ₽</a:t>
                      </a:r>
                      <a:endParaRPr lang="en-US" sz="7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08000" indent="-108000" algn="l">
                        <a:buClr>
                          <a:schemeClr val="accent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7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гражданская ответственность 700 000 ₽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952736"/>
                  </a:ext>
                </a:extLst>
              </a:tr>
              <a:tr h="426953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Экспресс +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strike="sngStrike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 ₽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5 000</a:t>
                      </a:r>
                      <a:r>
                        <a:rPr lang="ru-RU" sz="8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 ₽</a:t>
                      </a:r>
                      <a:endParaRPr lang="ru-RU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10 000 000 ₽</a:t>
                      </a:r>
                      <a:endParaRPr lang="en-US" sz="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7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том числе: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конструктивные элементы 7 000 000 ₽</a:t>
                      </a:r>
                      <a:endParaRPr lang="en-US" sz="7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отделка 1 000 000 ₽</a:t>
                      </a:r>
                      <a:endParaRPr lang="en-US" sz="7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движимое имущество 1 000 000 ₽</a:t>
                      </a:r>
                    </a:p>
                    <a:p>
                      <a:pPr marL="108000" marR="0" indent="-108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7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гражданская ответственность 1 000 000 ₽</a:t>
                      </a:r>
                      <a:endParaRPr lang="ru-RU" sz="7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5678977"/>
                  </a:ext>
                </a:extLst>
              </a:tr>
              <a:tr h="426953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Премиум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strike="sngStrike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15 000 ₽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7 500</a:t>
                      </a:r>
                      <a:r>
                        <a:rPr lang="ru-RU" sz="8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 ₽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20 000 000 ₽</a:t>
                      </a:r>
                      <a:endParaRPr lang="en-US" sz="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7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том числе: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конструктивные элементы 15 000 000 ₽</a:t>
                      </a:r>
                    </a:p>
                    <a:p>
                      <a:pPr marL="108000" marR="0" indent="-108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7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отделка 2 000 000₽</a:t>
                      </a:r>
                    </a:p>
                    <a:p>
                      <a:pPr marL="108000" marR="0" indent="-108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7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движимое имущество 1 500 000 ₽</a:t>
                      </a:r>
                    </a:p>
                    <a:p>
                      <a:pPr marL="108000" marR="0" indent="-108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7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гражданская ответственность 1 500 000 ₽</a:t>
                      </a:r>
                      <a:endParaRPr lang="ru-RU" sz="7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736929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491987" y="3556761"/>
            <a:ext cx="1529080" cy="461661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/>
          <a:p>
            <a:pPr>
              <a:buClr>
                <a:schemeClr val="accent5"/>
              </a:buClr>
            </a:pPr>
            <a:r>
              <a:rPr lang="ru-RU" sz="800" dirty="0">
                <a:solidFill>
                  <a:schemeClr val="tx1"/>
                </a:solidFill>
              </a:rPr>
              <a:t>Размер выплаты определяется без учета износа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91987" y="2786808"/>
            <a:ext cx="1564640" cy="461661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/>
          <a:p>
            <a:pPr>
              <a:buClr>
                <a:schemeClr val="accent5"/>
              </a:buClr>
            </a:pPr>
            <a:r>
              <a:rPr lang="ru-RU" sz="800" dirty="0">
                <a:solidFill>
                  <a:schemeClr val="tx1"/>
                </a:solidFill>
              </a:rPr>
              <a:t>Полис покрывает все основные риски происшествий в квартире</a:t>
            </a:r>
            <a:r>
              <a:rPr lang="ru-RU" sz="800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2788" y="3556761"/>
            <a:ext cx="1144874" cy="461661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/>
          <a:p>
            <a:pPr>
              <a:buClr>
                <a:schemeClr val="accent5"/>
              </a:buClr>
            </a:pPr>
            <a:r>
              <a:rPr lang="ru-RU" sz="800" dirty="0">
                <a:solidFill>
                  <a:schemeClr val="tx1"/>
                </a:solidFill>
              </a:rPr>
              <a:t>Покупка </a:t>
            </a:r>
            <a:r>
              <a:rPr lang="ru-RU" sz="800" dirty="0" smtClean="0">
                <a:solidFill>
                  <a:schemeClr val="tx1"/>
                </a:solidFill>
              </a:rPr>
              <a:t>полиса за 5 </a:t>
            </a:r>
            <a:r>
              <a:rPr lang="ru-RU" sz="800" dirty="0">
                <a:solidFill>
                  <a:schemeClr val="tx1"/>
                </a:solidFill>
              </a:rPr>
              <a:t>минут без заявления и описи имущества </a:t>
            </a:r>
          </a:p>
        </p:txBody>
      </p:sp>
      <p:sp>
        <p:nvSpPr>
          <p:cNvPr id="14" name="Прямоугольник"/>
          <p:cNvSpPr/>
          <p:nvPr/>
        </p:nvSpPr>
        <p:spPr>
          <a:xfrm>
            <a:off x="8497633" y="4738256"/>
            <a:ext cx="648329" cy="4090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6798" tIns="46798" rIns="46798" bIns="46798"/>
          <a:lstStyle/>
          <a:p>
            <a:endParaRPr/>
          </a:p>
        </p:txBody>
      </p:sp>
      <p:sp>
        <p:nvSpPr>
          <p:cNvPr id="18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8497633" y="4835054"/>
            <a:ext cx="646367" cy="215440"/>
          </a:xfrm>
        </p:spPr>
        <p:txBody>
          <a:bodyPr/>
          <a:lstStyle/>
          <a:p>
            <a:pPr algn="ctr"/>
            <a:fld id="{86CB4B4D-7CA3-9044-876B-883B54F8677D}" type="slidenum">
              <a:rPr lang="ru-RU" sz="800" b="0" smtClean="0">
                <a:solidFill>
                  <a:schemeClr val="tx1"/>
                </a:solidFill>
              </a:rPr>
              <a:pPr algn="ctr"/>
              <a:t>8</a:t>
            </a:fld>
            <a:endParaRPr lang="ru-RU" sz="800" b="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7790" y="2786808"/>
            <a:ext cx="288000" cy="28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05" y="3604100"/>
            <a:ext cx="287564" cy="28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7790" y="3604100"/>
            <a:ext cx="288000" cy="28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25" y="2786808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3857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Страхование…"/>
          <p:cNvSpPr txBox="1"/>
          <p:nvPr/>
        </p:nvSpPr>
        <p:spPr>
          <a:xfrm>
            <a:off x="376570" y="292327"/>
            <a:ext cx="4482768" cy="757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90000"/>
              </a:lnSpc>
              <a:defRPr sz="2700" b="1"/>
            </a:pPr>
            <a:r>
              <a:rPr lang="ru-RU" sz="2400" dirty="0"/>
              <a:t>Страхование</a:t>
            </a:r>
          </a:p>
          <a:p>
            <a:pPr>
              <a:lnSpc>
                <a:spcPct val="90000"/>
              </a:lnSpc>
              <a:defRPr sz="2700" b="1"/>
            </a:pPr>
            <a:r>
              <a:rPr lang="ru-RU" sz="2400" dirty="0"/>
              <a:t>загородной недвижимости</a:t>
            </a:r>
          </a:p>
        </p:txBody>
      </p:sp>
      <p:sp>
        <p:nvSpPr>
          <p:cNvPr id="445" name="Оформите страховой полис для квартиры в несколько кликов!…"/>
          <p:cNvSpPr txBox="1"/>
          <p:nvPr/>
        </p:nvSpPr>
        <p:spPr>
          <a:xfrm>
            <a:off x="4834767" y="285400"/>
            <a:ext cx="3004308" cy="701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10000"/>
              </a:lnSpc>
              <a:defRPr sz="1100"/>
            </a:pPr>
            <a:r>
              <a:rPr lang="ru-RU" sz="900" dirty="0"/>
              <a:t>Воспользуйтесь специальным предложением</a:t>
            </a:r>
            <a:br>
              <a:rPr lang="ru-RU" sz="900" dirty="0"/>
            </a:br>
            <a:r>
              <a:rPr lang="ru-RU" sz="900" dirty="0"/>
              <a:t>по страхованию дачи, загородного дома или коттеджа для вас и ваших родственников. Экономия при покупке полиса «СОГАЗ-Дом» до </a:t>
            </a:r>
            <a:r>
              <a:rPr lang="ru-RU" sz="900" b="1" dirty="0">
                <a:solidFill>
                  <a:schemeClr val="accent1"/>
                </a:solidFill>
              </a:rPr>
              <a:t>50%</a:t>
            </a:r>
            <a:r>
              <a:rPr lang="ru-RU" sz="900" baseline="30000" dirty="0"/>
              <a:t>1</a:t>
            </a:r>
          </a:p>
        </p:txBody>
      </p:sp>
      <p:sp>
        <p:nvSpPr>
          <p:cNvPr id="455" name="Быстрая покупка онлайн"/>
          <p:cNvSpPr txBox="1"/>
          <p:nvPr/>
        </p:nvSpPr>
        <p:spPr>
          <a:xfrm>
            <a:off x="376569" y="1101122"/>
            <a:ext cx="2129746" cy="292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ru-RU" sz="1300" dirty="0" smtClean="0"/>
              <a:t>Программа «СОГАЗ-Дом»</a:t>
            </a:r>
            <a:endParaRPr sz="13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2961" y="4670016"/>
            <a:ext cx="80585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baseline="30000" dirty="0"/>
              <a:t>1</a:t>
            </a:r>
            <a:r>
              <a:rPr lang="ru-RU" sz="600" dirty="0"/>
              <a:t> 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</a:rPr>
              <a:t>При расчете стоимости полиса ее итоговая величина может не включать упомянутую экономию, или размер такой экономии может оказаться меньше 50%. С условиями акции можно 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</a:rPr>
              <a:t>ознакомиться</a:t>
            </a:r>
            <a:br>
              <a:rPr lang="ru-RU" sz="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</a:rPr>
              <a:t>по 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</a:rPr>
              <a:t>телефону 8 800 333 66 35. </a:t>
            </a:r>
          </a:p>
          <a:p>
            <a:r>
              <a:rPr lang="ru-RU" sz="600" baseline="300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2</a:t>
            </a:r>
            <a:r>
              <a:rPr lang="ru-RU" sz="600" dirty="0"/>
              <a:t> 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</a:rPr>
              <a:t>С полным перечнем рисков вы можете ознакомиться в договоре страхования.</a:t>
            </a:r>
          </a:p>
          <a:p>
            <a:endParaRPr lang="ru-RU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Прямоугольник"/>
          <p:cNvSpPr/>
          <p:nvPr/>
        </p:nvSpPr>
        <p:spPr>
          <a:xfrm>
            <a:off x="8497633" y="4738256"/>
            <a:ext cx="648329" cy="4090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6798" tIns="46798" rIns="46798" bIns="46798"/>
          <a:lstStyle/>
          <a:p>
            <a:endParaRPr/>
          </a:p>
        </p:txBody>
      </p:sp>
      <p:sp>
        <p:nvSpPr>
          <p:cNvPr id="18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8497633" y="4835054"/>
            <a:ext cx="646367" cy="215440"/>
          </a:xfrm>
        </p:spPr>
        <p:txBody>
          <a:bodyPr/>
          <a:lstStyle/>
          <a:p>
            <a:pPr algn="ctr"/>
            <a:fld id="{86CB4B4D-7CA3-9044-876B-883B54F8677D}" type="slidenum">
              <a:rPr lang="ru-RU" sz="800" b="0" smtClean="0">
                <a:solidFill>
                  <a:schemeClr val="tx1"/>
                </a:solidFill>
              </a:rPr>
              <a:pPr algn="ctr"/>
              <a:t>9</a:t>
            </a:fld>
            <a:endParaRPr lang="ru-RU" sz="800" b="0" dirty="0">
              <a:solidFill>
                <a:schemeClr val="tx1"/>
              </a:solidFill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709008"/>
              </p:ext>
            </p:extLst>
          </p:nvPr>
        </p:nvGraphicFramePr>
        <p:xfrm>
          <a:off x="4859338" y="1185834"/>
          <a:ext cx="4014497" cy="32300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41261">
                  <a:extLst>
                    <a:ext uri="{9D8B030D-6E8A-4147-A177-3AD203B41FA5}">
                      <a16:colId xmlns:a16="http://schemas.microsoft.com/office/drawing/2014/main" val="1451163733"/>
                    </a:ext>
                  </a:extLst>
                </a:gridCol>
                <a:gridCol w="924001">
                  <a:extLst>
                    <a:ext uri="{9D8B030D-6E8A-4147-A177-3AD203B41FA5}">
                      <a16:colId xmlns:a16="http://schemas.microsoft.com/office/drawing/2014/main" val="326997505"/>
                    </a:ext>
                  </a:extLst>
                </a:gridCol>
                <a:gridCol w="895020">
                  <a:extLst>
                    <a:ext uri="{9D8B030D-6E8A-4147-A177-3AD203B41FA5}">
                      <a16:colId xmlns:a16="http://schemas.microsoft.com/office/drawing/2014/main" val="436687292"/>
                    </a:ext>
                  </a:extLst>
                </a:gridCol>
                <a:gridCol w="697374">
                  <a:extLst>
                    <a:ext uri="{9D8B030D-6E8A-4147-A177-3AD203B41FA5}">
                      <a16:colId xmlns:a16="http://schemas.microsoft.com/office/drawing/2014/main" val="1680285751"/>
                    </a:ext>
                  </a:extLst>
                </a:gridCol>
                <a:gridCol w="956841">
                  <a:extLst>
                    <a:ext uri="{9D8B030D-6E8A-4147-A177-3AD203B41FA5}">
                      <a16:colId xmlns:a16="http://schemas.microsoft.com/office/drawing/2014/main" val="1668193944"/>
                    </a:ext>
                  </a:extLst>
                </a:gridCol>
              </a:tblGrid>
              <a:tr h="3596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Материал несущих стен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Площадь строения </a:t>
                      </a:r>
                      <a:r>
                        <a:rPr lang="ru-RU" sz="800" dirty="0" smtClean="0">
                          <a:effectLst/>
                        </a:rPr>
                        <a:t>(м</a:t>
                      </a:r>
                      <a:r>
                        <a:rPr lang="ru-RU" sz="800" baseline="30000" dirty="0" smtClean="0">
                          <a:effectLst/>
                        </a:rPr>
                        <a:t>2</a:t>
                      </a:r>
                      <a:r>
                        <a:rPr lang="ru-RU" sz="800" dirty="0" smtClean="0">
                          <a:effectLst/>
                        </a:rPr>
                        <a:t>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</a:rPr>
                        <a:t>Страховая </a:t>
                      </a:r>
                      <a:r>
                        <a:rPr lang="ru-RU" sz="800" dirty="0" smtClean="0">
                          <a:effectLst/>
                        </a:rPr>
                        <a:t>сумма (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₽</a:t>
                      </a:r>
                      <a:r>
                        <a:rPr lang="ru-RU" sz="800" dirty="0" smtClean="0">
                          <a:effectLst/>
                        </a:rPr>
                        <a:t>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</a:rPr>
                        <a:t>Стоимость полиса </a:t>
                      </a:r>
                      <a:r>
                        <a:rPr lang="ru-RU" sz="800" dirty="0" smtClean="0">
                          <a:effectLst/>
                        </a:rPr>
                        <a:t>(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₽</a:t>
                      </a:r>
                      <a:r>
                        <a:rPr lang="ru-RU" sz="800" dirty="0" smtClean="0">
                          <a:effectLst/>
                        </a:rPr>
                        <a:t>/</a:t>
                      </a:r>
                      <a:r>
                        <a:rPr lang="ru-RU" sz="800" dirty="0">
                          <a:effectLst/>
                        </a:rPr>
                        <a:t>год)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636038"/>
                  </a:ext>
                </a:extLst>
              </a:tr>
              <a:tr h="237730">
                <a:tc rowSpan="8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Жилой дом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</a:rPr>
                        <a:t>Негорючие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</a:rPr>
                        <a:t>от 15 до 50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</a:rPr>
                        <a:t>500 тыс.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0" u="none" strike="sngStrike" cap="none" spc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3</a:t>
                      </a:r>
                      <a:r>
                        <a:rPr lang="ru-RU" sz="800" b="1" i="0" u="none" strike="sng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  <a:r>
                        <a:rPr lang="ru-RU" sz="800" b="1" i="0" u="none" strike="sngStrike" cap="none" spc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500</a:t>
                      </a:r>
                      <a:r>
                        <a:rPr lang="ru-RU" sz="8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   </a:t>
                      </a:r>
                      <a:r>
                        <a:rPr lang="ru-RU" sz="800" b="1" dirty="0" smtClean="0">
                          <a:effectLst/>
                        </a:rPr>
                        <a:t>1 750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5605451"/>
                  </a:ext>
                </a:extLst>
              </a:tr>
              <a:tr h="237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</a:rPr>
                        <a:t>от 35 до 75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effectLst/>
                        </a:rPr>
                        <a:t>1 </a:t>
                      </a:r>
                      <a:r>
                        <a:rPr lang="ru-RU" sz="800" b="0" dirty="0">
                          <a:effectLst/>
                        </a:rPr>
                        <a:t>млн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0" u="none" strike="sng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6 </a:t>
                      </a:r>
                      <a:r>
                        <a:rPr lang="ru-RU" sz="800" b="1" i="0" u="none" strike="sngStrike" cap="none" spc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300</a:t>
                      </a:r>
                      <a:r>
                        <a:rPr lang="ru-RU" sz="8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   </a:t>
                      </a:r>
                      <a:r>
                        <a:rPr lang="ru-RU" sz="800" b="1" dirty="0" smtClean="0">
                          <a:effectLst/>
                        </a:rPr>
                        <a:t>3 150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742639"/>
                  </a:ext>
                </a:extLst>
              </a:tr>
              <a:tr h="237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effectLst/>
                        </a:rPr>
                        <a:t>от </a:t>
                      </a:r>
                      <a:r>
                        <a:rPr lang="ru-RU" sz="800" b="0" dirty="0">
                          <a:effectLst/>
                        </a:rPr>
                        <a:t>55 до 125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effectLst/>
                        </a:rPr>
                        <a:t>2 </a:t>
                      </a:r>
                      <a:r>
                        <a:rPr lang="ru-RU" sz="800" b="0" dirty="0">
                          <a:effectLst/>
                        </a:rPr>
                        <a:t>млн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0" u="none" strike="sng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10 </a:t>
                      </a:r>
                      <a:r>
                        <a:rPr lang="ru-RU" sz="800" b="1" i="0" u="none" strike="sngStrike" cap="none" spc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800</a:t>
                      </a:r>
                      <a:r>
                        <a:rPr lang="ru-RU" sz="8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 </a:t>
                      </a:r>
                      <a:r>
                        <a:rPr lang="ru-RU" sz="800" b="1" dirty="0" smtClean="0">
                          <a:effectLst/>
                        </a:rPr>
                        <a:t>5 400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945711"/>
                  </a:ext>
                </a:extLst>
              </a:tr>
              <a:tr h="237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effectLst/>
                        </a:rPr>
                        <a:t>от </a:t>
                      </a:r>
                      <a:r>
                        <a:rPr lang="ru-RU" sz="800" b="0" dirty="0">
                          <a:effectLst/>
                        </a:rPr>
                        <a:t>75 до 185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effectLst/>
                        </a:rPr>
                        <a:t>3 </a:t>
                      </a:r>
                      <a:r>
                        <a:rPr lang="ru-RU" sz="800" b="0" dirty="0">
                          <a:effectLst/>
                        </a:rPr>
                        <a:t>млн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0" u="none" strike="sng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15 </a:t>
                      </a:r>
                      <a:r>
                        <a:rPr lang="ru-RU" sz="800" b="1" i="0" u="none" strike="sngStrike" cap="none" spc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800</a:t>
                      </a:r>
                      <a:r>
                        <a:rPr lang="ru-RU" sz="8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 </a:t>
                      </a:r>
                      <a:r>
                        <a:rPr lang="ru-RU" sz="800" b="1" dirty="0" smtClean="0">
                          <a:effectLst/>
                        </a:rPr>
                        <a:t>7 900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382280"/>
                  </a:ext>
                </a:extLst>
              </a:tr>
              <a:tr h="237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</a:rPr>
                        <a:t>Дерево и другие горючие материалы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effectLst/>
                        </a:rPr>
                        <a:t>от </a:t>
                      </a:r>
                      <a:r>
                        <a:rPr lang="ru-RU" sz="800" b="0" dirty="0">
                          <a:effectLst/>
                        </a:rPr>
                        <a:t>25 до 100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</a:rPr>
                        <a:t>500 тыс.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0" u="none" strike="sng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5 </a:t>
                      </a:r>
                      <a:r>
                        <a:rPr lang="ru-RU" sz="800" b="1" i="0" u="none" strike="sngStrike" cap="none" spc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000</a:t>
                      </a:r>
                      <a:r>
                        <a:rPr lang="ru-RU" sz="8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   </a:t>
                      </a:r>
                      <a:r>
                        <a:rPr lang="ru-RU" sz="800" b="1" dirty="0" smtClean="0">
                          <a:effectLst/>
                        </a:rPr>
                        <a:t>2 500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6364569"/>
                  </a:ext>
                </a:extLst>
              </a:tr>
              <a:tr h="237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effectLst/>
                        </a:rPr>
                        <a:t>от </a:t>
                      </a:r>
                      <a:r>
                        <a:rPr lang="ru-RU" sz="800" b="0" dirty="0">
                          <a:effectLst/>
                        </a:rPr>
                        <a:t>50 до 150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effectLst/>
                        </a:rPr>
                        <a:t>1 </a:t>
                      </a:r>
                      <a:r>
                        <a:rPr lang="ru-RU" sz="800" b="0" dirty="0">
                          <a:effectLst/>
                        </a:rPr>
                        <a:t>млн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0" u="none" strike="sng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9 </a:t>
                      </a:r>
                      <a:r>
                        <a:rPr lang="ru-RU" sz="800" b="1" i="0" u="none" strike="sngStrike" cap="none" spc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000</a:t>
                      </a:r>
                      <a:r>
                        <a:rPr lang="ru-RU" sz="8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   </a:t>
                      </a:r>
                      <a:r>
                        <a:rPr lang="ru-RU" sz="800" b="1" dirty="0" smtClean="0">
                          <a:effectLst/>
                        </a:rPr>
                        <a:t>4 500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355416"/>
                  </a:ext>
                </a:extLst>
              </a:tr>
              <a:tr h="237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effectLst/>
                        </a:rPr>
                        <a:t>от </a:t>
                      </a:r>
                      <a:r>
                        <a:rPr lang="ru-RU" sz="800" b="0" dirty="0">
                          <a:effectLst/>
                        </a:rPr>
                        <a:t>80 до 250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effectLst/>
                        </a:rPr>
                        <a:t>2 </a:t>
                      </a:r>
                      <a:r>
                        <a:rPr lang="ru-RU" sz="800" b="0" dirty="0">
                          <a:effectLst/>
                        </a:rPr>
                        <a:t>млн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0" u="none" strike="sng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15 </a:t>
                      </a:r>
                      <a:r>
                        <a:rPr lang="ru-RU" sz="800" b="1" i="0" u="none" strike="sngStrike" cap="none" spc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300</a:t>
                      </a:r>
                      <a:r>
                        <a:rPr lang="ru-RU" sz="8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 </a:t>
                      </a:r>
                      <a:r>
                        <a:rPr lang="ru-RU" sz="800" b="1" dirty="0" smtClean="0">
                          <a:effectLst/>
                        </a:rPr>
                        <a:t>7 650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782300"/>
                  </a:ext>
                </a:extLst>
              </a:tr>
              <a:tr h="237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effectLst/>
                        </a:rPr>
                        <a:t>от </a:t>
                      </a:r>
                      <a:r>
                        <a:rPr lang="ru-RU" sz="800" b="0" dirty="0">
                          <a:effectLst/>
                        </a:rPr>
                        <a:t>110 до 350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effectLst/>
                        </a:rPr>
                        <a:t>3 </a:t>
                      </a:r>
                      <a:r>
                        <a:rPr lang="ru-RU" sz="800" b="0" dirty="0">
                          <a:effectLst/>
                        </a:rPr>
                        <a:t>млн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0" u="none" strike="sng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22 </a:t>
                      </a:r>
                      <a:r>
                        <a:rPr lang="ru-RU" sz="800" b="1" i="0" u="none" strike="sngStrike" cap="none" spc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500</a:t>
                      </a:r>
                      <a:r>
                        <a:rPr lang="ru-RU" sz="8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 </a:t>
                      </a:r>
                      <a:r>
                        <a:rPr lang="ru-RU" sz="800" b="1" dirty="0" smtClean="0">
                          <a:effectLst/>
                        </a:rPr>
                        <a:t>11 250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098949"/>
                  </a:ext>
                </a:extLst>
              </a:tr>
              <a:tr h="237730"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Баня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</a:rPr>
                        <a:t>Негорючие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effectLst/>
                        </a:rPr>
                        <a:t>от </a:t>
                      </a:r>
                      <a:r>
                        <a:rPr lang="ru-RU" sz="800" b="0" dirty="0">
                          <a:effectLst/>
                        </a:rPr>
                        <a:t>15 до 50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</a:rPr>
                        <a:t>500 тыс.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0" u="none" strike="sng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6 </a:t>
                      </a:r>
                      <a:r>
                        <a:rPr lang="ru-RU" sz="800" b="1" i="0" u="none" strike="sngStrike" cap="none" spc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000</a:t>
                      </a:r>
                      <a:r>
                        <a:rPr lang="ru-RU" sz="8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   </a:t>
                      </a:r>
                      <a:r>
                        <a:rPr lang="ru-RU" sz="800" b="1" dirty="0" smtClean="0">
                          <a:effectLst/>
                        </a:rPr>
                        <a:t>3 000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6822207"/>
                  </a:ext>
                </a:extLst>
              </a:tr>
              <a:tr h="237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effectLst/>
                        </a:rPr>
                        <a:t>от </a:t>
                      </a:r>
                      <a:r>
                        <a:rPr lang="ru-RU" sz="800" b="0" dirty="0">
                          <a:effectLst/>
                        </a:rPr>
                        <a:t>35 до 75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effectLst/>
                        </a:rPr>
                        <a:t>1 </a:t>
                      </a:r>
                      <a:r>
                        <a:rPr lang="ru-RU" sz="800" b="0" dirty="0">
                          <a:effectLst/>
                        </a:rPr>
                        <a:t>млн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0" u="none" strike="sng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10 </a:t>
                      </a:r>
                      <a:r>
                        <a:rPr lang="ru-RU" sz="800" b="1" i="0" u="none" strike="sngStrike" cap="none" spc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500</a:t>
                      </a:r>
                      <a:r>
                        <a:rPr lang="ru-RU" sz="8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 </a:t>
                      </a:r>
                      <a:r>
                        <a:rPr lang="ru-RU" sz="800" b="1" dirty="0" smtClean="0">
                          <a:effectLst/>
                        </a:rPr>
                        <a:t>5 250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490221"/>
                  </a:ext>
                </a:extLst>
              </a:tr>
              <a:tr h="237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</a:rPr>
                        <a:t>Дерево и другие горючие материалы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</a:rPr>
                        <a:t>от 25 до 100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</a:rPr>
                        <a:t>500 тыс.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0" u="none" strike="sng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6 </a:t>
                      </a:r>
                      <a:r>
                        <a:rPr lang="ru-RU" sz="800" b="1" i="0" u="none" strike="sngStrike" cap="none" spc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000</a:t>
                      </a:r>
                      <a:r>
                        <a:rPr lang="ru-RU" sz="8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   </a:t>
                      </a:r>
                      <a:r>
                        <a:rPr lang="ru-RU" sz="800" b="1" dirty="0" smtClean="0">
                          <a:effectLst/>
                        </a:rPr>
                        <a:t>3 000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6480835"/>
                  </a:ext>
                </a:extLst>
              </a:tr>
              <a:tr h="2554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</a:rPr>
                        <a:t>от 50 до 150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effectLst/>
                        </a:rPr>
                        <a:t>1 </a:t>
                      </a:r>
                      <a:r>
                        <a:rPr lang="ru-RU" sz="800" b="0" dirty="0">
                          <a:effectLst/>
                        </a:rPr>
                        <a:t>млн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0" u="none" strike="sng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10 </a:t>
                      </a:r>
                      <a:r>
                        <a:rPr lang="ru-RU" sz="800" b="1" i="0" u="none" strike="sngStrike" cap="none" spc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500</a:t>
                      </a:r>
                      <a:r>
                        <a:rPr lang="ru-RU" sz="8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 </a:t>
                      </a:r>
                      <a:r>
                        <a:rPr lang="ru-RU" sz="800" b="1" dirty="0" smtClean="0">
                          <a:effectLst/>
                        </a:rPr>
                        <a:t>5 250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503325"/>
                  </a:ext>
                </a:extLst>
              </a:tr>
            </a:tbl>
          </a:graphicData>
        </a:graphic>
      </p:graphicFrame>
      <p:sp>
        <p:nvSpPr>
          <p:cNvPr id="17" name="Что можно застраховать?"/>
          <p:cNvSpPr txBox="1"/>
          <p:nvPr/>
        </p:nvSpPr>
        <p:spPr>
          <a:xfrm>
            <a:off x="400832" y="1528290"/>
            <a:ext cx="2911419" cy="292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srgbClr val="00007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Что можно застраховать?</a:t>
            </a:r>
          </a:p>
        </p:txBody>
      </p:sp>
      <p:sp>
        <p:nvSpPr>
          <p:cNvPr id="19" name="Что можно застраховать?"/>
          <p:cNvSpPr txBox="1"/>
          <p:nvPr/>
        </p:nvSpPr>
        <p:spPr>
          <a:xfrm>
            <a:off x="390050" y="1888206"/>
            <a:ext cx="2062205" cy="1154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pPr marL="171450" marR="0" lvl="0" indent="-171450" algn="l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7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Жилой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дом, дачу или коттедж, 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включая: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/>
            </a:r>
            <a:b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конструктивные 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элементы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/>
            </a:r>
            <a:b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внутреннюю и внешнюю 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отделку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/>
            </a:r>
            <a:b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системы 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коммуникации и оборудование</a:t>
            </a:r>
          </a:p>
          <a:p>
            <a:pPr marL="171450" marR="0" lvl="0" indent="-171450" algn="l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7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Гражданскую ответственность перед 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соседями</a:t>
            </a:r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Что можно застраховать?"/>
          <p:cNvSpPr txBox="1"/>
          <p:nvPr/>
        </p:nvSpPr>
        <p:spPr>
          <a:xfrm>
            <a:off x="390050" y="3126862"/>
            <a:ext cx="2560560" cy="292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Преимущества программы: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7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Что можно застраховать?"/>
          <p:cNvSpPr txBox="1"/>
          <p:nvPr/>
        </p:nvSpPr>
        <p:spPr>
          <a:xfrm>
            <a:off x="721861" y="3527262"/>
            <a:ext cx="1610731" cy="21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Доступная цена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641371" y="1882301"/>
            <a:ext cx="16402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7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Домашнее имущество</a:t>
            </a:r>
          </a:p>
          <a:p>
            <a:pPr marL="171450" marR="0" lvl="0" indent="-171450" algn="l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7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Дополнительные строения и постройки (например, баню, гараж)</a:t>
            </a:r>
          </a:p>
          <a:p>
            <a:pPr marL="171450" marR="0" lvl="0" indent="-171450" algn="l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7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Ограждение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765414" y="3527262"/>
            <a:ext cx="1731096" cy="461661"/>
          </a:xfrm>
          <a:prstGeom prst="rect">
            <a:avLst/>
          </a:prstGeom>
          <a:ln w="12700">
            <a:miter lim="400000"/>
          </a:ln>
        </p:spPr>
        <p:txBody>
          <a:bodyPr wrap="square" lIns="36000" tIns="45718" rIns="45718" bIns="45718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Комплексная страховая 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защита</a:t>
            </a:r>
            <a:b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от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всех основных имущественных 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рисков</a:t>
            </a:r>
            <a:r>
              <a:rPr kumimoji="0" lang="ru-RU" sz="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</a:t>
            </a:r>
            <a:endParaRPr kumimoji="0" lang="ru-RU" sz="8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597" y="3510486"/>
            <a:ext cx="288000" cy="288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743" y="3944604"/>
            <a:ext cx="287709" cy="288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0000" y="3512043"/>
            <a:ext cx="288000" cy="288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4133" y="4071077"/>
            <a:ext cx="288000" cy="288000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668452" y="3882984"/>
            <a:ext cx="16641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Возможность оплаты страхового взноса в рассрочку при страховой премии</a:t>
            </a:r>
            <a:b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от 3 000 руб.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765414" y="4061570"/>
            <a:ext cx="1616086" cy="461665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Размер выплаты определяется без учета износа</a:t>
            </a:r>
          </a:p>
        </p:txBody>
      </p:sp>
    </p:spTree>
    <p:extLst>
      <p:ext uri="{BB962C8B-B14F-4D97-AF65-F5344CB8AC3E}">
        <p14:creationId xmlns:p14="http://schemas.microsoft.com/office/powerpoint/2010/main" val="82815904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46_SOGAZ1eng">
  <a:themeElements>
    <a:clrScheme name="46_SOGAZ1eng">
      <a:dk1>
        <a:srgbClr val="000000"/>
      </a:dk1>
      <a:lt1>
        <a:srgbClr val="EDEDED"/>
      </a:lt1>
      <a:dk2>
        <a:srgbClr val="A7A7A7"/>
      </a:dk2>
      <a:lt2>
        <a:srgbClr val="535353"/>
      </a:lt2>
      <a:accent1>
        <a:srgbClr val="000078"/>
      </a:accent1>
      <a:accent2>
        <a:srgbClr val="CC292B"/>
      </a:accent2>
      <a:accent3>
        <a:srgbClr val="00A94F"/>
      </a:accent3>
      <a:accent4>
        <a:srgbClr val="800080"/>
      </a:accent4>
      <a:accent5>
        <a:srgbClr val="2D57FC"/>
      </a:accent5>
      <a:accent6>
        <a:srgbClr val="F7D417"/>
      </a:accent6>
      <a:hlink>
        <a:srgbClr val="0000FF"/>
      </a:hlink>
      <a:folHlink>
        <a:srgbClr val="FF00FF"/>
      </a:folHlink>
    </a:clrScheme>
    <a:fontScheme name="46_SOGAZ1eng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46_SOGAZ1e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DEDED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6798" tIns="46798" rIns="46798" bIns="4679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48_SOGAZ1eng">
  <a:themeElements>
    <a:clrScheme name="Согаз. Презентация">
      <a:dk1>
        <a:sysClr val="windowText" lastClr="000000"/>
      </a:dk1>
      <a:lt1>
        <a:sysClr val="window" lastClr="FFFFFF"/>
      </a:lt1>
      <a:dk2>
        <a:srgbClr val="000078"/>
      </a:dk2>
      <a:lt2>
        <a:srgbClr val="F2F2F2"/>
      </a:lt2>
      <a:accent1>
        <a:srgbClr val="2D57FC"/>
      </a:accent1>
      <a:accent2>
        <a:srgbClr val="CC292B"/>
      </a:accent2>
      <a:accent3>
        <a:srgbClr val="00A94F"/>
      </a:accent3>
      <a:accent4>
        <a:srgbClr val="F7D417"/>
      </a:accent4>
      <a:accent5>
        <a:srgbClr val="BBBBBB"/>
      </a:accent5>
      <a:accent6>
        <a:srgbClr val="ECECEC"/>
      </a:accent6>
      <a:hlink>
        <a:srgbClr val="00B0F0"/>
      </a:hlink>
      <a:folHlink>
        <a:srgbClr val="8064A2"/>
      </a:folHlink>
    </a:clrScheme>
    <a:fontScheme name="2_СОГАЗнов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82800" rIns="9144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002D87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82800" rIns="9144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002D87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СОГАЗнов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6_SOGAZ1eng">
  <a:themeElements>
    <a:clrScheme name="46_SOGAZ1eng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0078"/>
      </a:accent1>
      <a:accent2>
        <a:srgbClr val="CC292B"/>
      </a:accent2>
      <a:accent3>
        <a:srgbClr val="00A94F"/>
      </a:accent3>
      <a:accent4>
        <a:srgbClr val="800080"/>
      </a:accent4>
      <a:accent5>
        <a:srgbClr val="2D57FC"/>
      </a:accent5>
      <a:accent6>
        <a:srgbClr val="F7D417"/>
      </a:accent6>
      <a:hlink>
        <a:srgbClr val="0000FF"/>
      </a:hlink>
      <a:folHlink>
        <a:srgbClr val="FF00FF"/>
      </a:folHlink>
    </a:clrScheme>
    <a:fontScheme name="46_SOGAZ1eng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46_SOGAZ1e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DEDED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6798" tIns="46798" rIns="46798" bIns="4679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b185e82-92dc-4bf1-8a2f-3c493b2675c3">SOGAZDOC-11-4767</_dlc_DocId>
    <_dlc_DocIdUrl xmlns="2b185e82-92dc-4bf1-8a2f-3c493b2675c3">
      <Url>http://portal.sogaz.ru/Documents/_layouts/15/DocIdRedir.aspx?ID=SOGAZDOC-11-4767</Url>
      <Description>SOGAZDOC-11-4767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A1D8739D83C614FB6C04B2D4C7EF5A6" ma:contentTypeVersion="3" ma:contentTypeDescription="Создание документа." ma:contentTypeScope="" ma:versionID="af3d4c39ba77abd6b8ac563e7b03801e">
  <xsd:schema xmlns:xsd="http://www.w3.org/2001/XMLSchema" xmlns:xs="http://www.w3.org/2001/XMLSchema" xmlns:p="http://schemas.microsoft.com/office/2006/metadata/properties" xmlns:ns2="2b185e82-92dc-4bf1-8a2f-3c493b2675c3" targetNamespace="http://schemas.microsoft.com/office/2006/metadata/properties" ma:root="true" ma:fieldsID="a08ae2921a8e426281a7227bef989072" ns2:_="">
    <xsd:import namespace="2b185e82-92dc-4bf1-8a2f-3c493b2675c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185e82-92dc-4bf1-8a2f-3c493b2675c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B4C9E8B-1BBF-4E9B-9805-28F39EB98F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AE4B26-0B21-4915-96FF-036D0852A927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2b185e82-92dc-4bf1-8a2f-3c493b2675c3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7D97C12-231B-44AF-A215-2050E03B94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185e82-92dc-4bf1-8a2f-3c493b2675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FDDA5E0-EC03-4BC5-B4D3-151FCAB603A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5772</TotalTime>
  <Words>2826</Words>
  <Application>Microsoft Office PowerPoint</Application>
  <PresentationFormat>Экран (16:9)</PresentationFormat>
  <Paragraphs>377</Paragraphs>
  <Slides>17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Arial</vt:lpstr>
      <vt:lpstr>ArialMT</vt:lpstr>
      <vt:lpstr>Calibri</vt:lpstr>
      <vt:lpstr>Helvetica</vt:lpstr>
      <vt:lpstr>Symbol</vt:lpstr>
      <vt:lpstr>Tahoma</vt:lpstr>
      <vt:lpstr>Times New Roman</vt:lpstr>
      <vt:lpstr>Wingdings</vt:lpstr>
      <vt:lpstr>46_SOGAZ1eng</vt:lpstr>
      <vt:lpstr>48_SOGAZ1eng</vt:lpstr>
      <vt:lpstr>Слайд think-cell</vt:lpstr>
      <vt:lpstr>Предложение от Страховой Компании «СОГАЗ»</vt:lpstr>
      <vt:lpstr>Презентация PowerPoint</vt:lpstr>
      <vt:lpstr>Презентация PowerPoint</vt:lpstr>
      <vt:lpstr>Презентация PowerPoint</vt:lpstr>
      <vt:lpstr>Автокаско Профи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Специальное предложение для работников</dc:title>
  <dc:creator>Шарыпкин Владимир Владимирович</dc:creator>
  <cp:lastModifiedBy>Подгорбунская Оксана Геннадьевна</cp:lastModifiedBy>
  <cp:revision>89</cp:revision>
  <cp:lastPrinted>2022-03-23T12:31:22Z</cp:lastPrinted>
  <dcterms:modified xsi:type="dcterms:W3CDTF">2023-05-31T12:36:16Z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dc030843-5048-4878-a9dc-ed71d8d7328f</vt:lpwstr>
  </property>
  <property fmtid="{D5CDD505-2E9C-101B-9397-08002B2CF9AE}" pid="3" name="ContentTypeId">
    <vt:lpwstr>0x0101007A1D8739D83C614FB6C04B2D4C7EF5A6</vt:lpwstr>
  </property>
</Properties>
</file>